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Lst>
  <p:sldSz cy="5143500" cx="9144000"/>
  <p:notesSz cx="6858000" cy="9144000"/>
  <p:embeddedFontLst>
    <p:embeddedFont>
      <p:font typeface="Roboto Thin"/>
      <p:regular r:id="rId36"/>
      <p:bold r:id="rId37"/>
      <p:italic r:id="rId38"/>
      <p:boldItalic r:id="rId39"/>
    </p:embeddedFont>
    <p:embeddedFont>
      <p:font typeface="Roboto"/>
      <p:regular r:id="rId40"/>
      <p:bold r:id="rId41"/>
      <p:italic r:id="rId42"/>
      <p:boldItalic r:id="rId43"/>
    </p:embeddedFont>
    <p:embeddedFont>
      <p:font typeface="Nunito"/>
      <p:regular r:id="rId44"/>
      <p:bold r:id="rId45"/>
      <p:italic r:id="rId46"/>
      <p:boldItalic r:id="rId47"/>
    </p:embeddedFont>
    <p:embeddedFont>
      <p:font typeface="Franklin Gothic"/>
      <p:bold r:id="rId48"/>
    </p:embeddedFont>
    <p:embeddedFont>
      <p:font typeface="Nunito ExtraBold"/>
      <p:bold r:id="rId49"/>
      <p:boldItalic r:id="rId50"/>
    </p:embeddedFont>
    <p:embeddedFont>
      <p:font typeface="Roboto Light"/>
      <p:regular r:id="rId51"/>
      <p:bold r:id="rId52"/>
      <p:italic r:id="rId53"/>
      <p:bold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32448C4-0FC2-43E7-A739-A49E10F0673D}">
  <a:tblStyle styleId="{A32448C4-0FC2-43E7-A739-A49E10F0673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regular.fntdata"/><Relationship Id="rId42" Type="http://schemas.openxmlformats.org/officeDocument/2006/relationships/font" Target="fonts/Roboto-italic.fntdata"/><Relationship Id="rId41" Type="http://schemas.openxmlformats.org/officeDocument/2006/relationships/font" Target="fonts/Roboto-bold.fntdata"/><Relationship Id="rId44" Type="http://schemas.openxmlformats.org/officeDocument/2006/relationships/font" Target="fonts/Nunito-regular.fntdata"/><Relationship Id="rId43" Type="http://schemas.openxmlformats.org/officeDocument/2006/relationships/font" Target="fonts/Roboto-boldItalic.fntdata"/><Relationship Id="rId46" Type="http://schemas.openxmlformats.org/officeDocument/2006/relationships/font" Target="fonts/Nunito-italic.fntdata"/><Relationship Id="rId45" Type="http://schemas.openxmlformats.org/officeDocument/2006/relationships/font" Target="fonts/Nunito-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FranklinGothic-bold.fntdata"/><Relationship Id="rId47" Type="http://schemas.openxmlformats.org/officeDocument/2006/relationships/font" Target="fonts/Nunito-boldItalic.fntdata"/><Relationship Id="rId49" Type="http://schemas.openxmlformats.org/officeDocument/2006/relationships/font" Target="fonts/NunitoExtraBold-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font" Target="fonts/RobotoThin-bold.fntdata"/><Relationship Id="rId36" Type="http://schemas.openxmlformats.org/officeDocument/2006/relationships/font" Target="fonts/RobotoThin-regular.fntdata"/><Relationship Id="rId39" Type="http://schemas.openxmlformats.org/officeDocument/2006/relationships/font" Target="fonts/RobotoThin-boldItalic.fntdata"/><Relationship Id="rId38" Type="http://schemas.openxmlformats.org/officeDocument/2006/relationships/font" Target="fonts/RobotoThin-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RobotoLight-regular.fntdata"/><Relationship Id="rId50" Type="http://schemas.openxmlformats.org/officeDocument/2006/relationships/font" Target="fonts/NunitoExtraBold-boldItalic.fntdata"/><Relationship Id="rId53" Type="http://schemas.openxmlformats.org/officeDocument/2006/relationships/font" Target="fonts/RobotoLight-italic.fntdata"/><Relationship Id="rId52" Type="http://schemas.openxmlformats.org/officeDocument/2006/relationships/font" Target="fonts/RobotoLight-bold.fntdata"/><Relationship Id="rId11" Type="http://schemas.openxmlformats.org/officeDocument/2006/relationships/slide" Target="slides/slide5.xml"/><Relationship Id="rId10" Type="http://schemas.openxmlformats.org/officeDocument/2006/relationships/slide" Target="slides/slide4.xml"/><Relationship Id="rId54" Type="http://schemas.openxmlformats.org/officeDocument/2006/relationships/font" Target="fonts/RobotoLight-bold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da1312057d_0_2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2da1312057d_0_2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AI/Machine Learning</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Roadmapping</a:t>
            </a:r>
            <a:endParaRPr>
              <a:solidFill>
                <a:schemeClr val="dk1"/>
              </a:solidFill>
              <a:latin typeface="Roboto"/>
              <a:ea typeface="Roboto"/>
              <a:cs typeface="Roboto"/>
              <a:sym typeface="Roboto"/>
            </a:endParaRPr>
          </a:p>
          <a:p>
            <a:pPr indent="-292100" lvl="0" marL="457200" rtl="0" algn="l">
              <a:spcBef>
                <a:spcPts val="0"/>
              </a:spcBef>
              <a:spcAft>
                <a:spcPts val="0"/>
              </a:spcAft>
              <a:buClr>
                <a:srgbClr val="595959"/>
              </a:buClr>
              <a:buSzPts val="1000"/>
              <a:buChar char="●"/>
            </a:pPr>
            <a:r>
              <a:t/>
            </a:r>
            <a:endParaRPr sz="1000">
              <a:solidFill>
                <a:srgbClr val="595959"/>
              </a:solidFill>
            </a:endParaRPr>
          </a:p>
          <a:p>
            <a:pPr indent="-292100" lvl="0" marL="457200" rtl="0" algn="l">
              <a:spcBef>
                <a:spcPts val="0"/>
              </a:spcBef>
              <a:spcAft>
                <a:spcPts val="0"/>
              </a:spcAft>
              <a:buClr>
                <a:srgbClr val="595959"/>
              </a:buClr>
              <a:buSzPts val="1000"/>
              <a:buChar char="●"/>
            </a:pPr>
            <a:r>
              <a:rPr lang="en" sz="1000">
                <a:solidFill>
                  <a:srgbClr val="595959"/>
                </a:solidFill>
              </a:rPr>
              <a:t>Nearshore / Offshore outsourcing +   AI-based automation and EBITDA recovery</a:t>
            </a:r>
            <a:endParaRPr sz="1000">
              <a:solidFill>
                <a:srgbClr val="595959"/>
              </a:solidFill>
            </a:endParaRPr>
          </a:p>
          <a:p>
            <a:pPr indent="-292100" lvl="0" marL="457200" rtl="0" algn="l">
              <a:spcBef>
                <a:spcPts val="0"/>
              </a:spcBef>
              <a:spcAft>
                <a:spcPts val="0"/>
              </a:spcAft>
              <a:buClr>
                <a:srgbClr val="595959"/>
              </a:buClr>
              <a:buSzPts val="1000"/>
              <a:buChar char="●"/>
            </a:pPr>
            <a:r>
              <a:rPr lang="en" sz="1000">
                <a:solidFill>
                  <a:srgbClr val="595959"/>
                </a:solidFill>
              </a:rPr>
              <a:t>World class Fractional solutions</a:t>
            </a:r>
            <a:endParaRPr sz="1000">
              <a:solidFill>
                <a:srgbClr val="595959"/>
              </a:solidFill>
            </a:endParaRPr>
          </a:p>
          <a:p>
            <a:pPr indent="-317500" lvl="0" marL="457200" rtl="0" algn="l">
              <a:spcBef>
                <a:spcPts val="0"/>
              </a:spcBef>
              <a:spcAft>
                <a:spcPts val="0"/>
              </a:spcAft>
              <a:buClr>
                <a:srgbClr val="595959"/>
              </a:buClr>
              <a:buSzPts val="1400"/>
              <a:buChar char="●"/>
            </a:pPr>
            <a:r>
              <a:rPr lang="en" sz="1000">
                <a:solidFill>
                  <a:srgbClr val="595959"/>
                </a:solidFill>
              </a:rPr>
              <a:t>Collaborative, data-driven goal setting</a:t>
            </a:r>
            <a:endParaRPr sz="1000">
              <a:solidFill>
                <a:srgbClr val="595959"/>
              </a:solidFill>
            </a:endParaRPr>
          </a:p>
          <a:p>
            <a:pPr indent="-292100" lvl="0" marL="457200" rtl="0" algn="l">
              <a:spcBef>
                <a:spcPts val="0"/>
              </a:spcBef>
              <a:spcAft>
                <a:spcPts val="0"/>
              </a:spcAft>
              <a:buClr>
                <a:srgbClr val="595959"/>
              </a:buClr>
              <a:buSzPts val="1000"/>
              <a:buChar char="●"/>
            </a:pPr>
            <a:r>
              <a:rPr lang="en" sz="1000">
                <a:solidFill>
                  <a:srgbClr val="595959"/>
                </a:solidFill>
              </a:rPr>
              <a:t>Educate sales staff - Enablement planning</a:t>
            </a:r>
            <a:endParaRPr sz="1000">
              <a:solidFill>
                <a:srgbClr val="595959"/>
              </a:solidFill>
            </a:endParaRPr>
          </a:p>
          <a:p>
            <a:pPr indent="-292100" lvl="0" marL="457200" rtl="0" algn="l">
              <a:spcBef>
                <a:spcPts val="0"/>
              </a:spcBef>
              <a:spcAft>
                <a:spcPts val="0"/>
              </a:spcAft>
              <a:buClr>
                <a:srgbClr val="595959"/>
              </a:buClr>
              <a:buSzPts val="1000"/>
              <a:buChar char="●"/>
            </a:pPr>
            <a:r>
              <a:rPr lang="en" sz="1000">
                <a:solidFill>
                  <a:srgbClr val="595959"/>
                </a:solidFill>
              </a:rPr>
              <a:t>Change management</a:t>
            </a:r>
            <a:endParaRPr sz="1000">
              <a:solidFill>
                <a:srgbClr val="595959"/>
              </a:solidFill>
            </a:endParaRPr>
          </a:p>
          <a:p>
            <a:pPr indent="-292100" lvl="0" marL="457200" rtl="0" algn="l">
              <a:spcBef>
                <a:spcPts val="0"/>
              </a:spcBef>
              <a:spcAft>
                <a:spcPts val="0"/>
              </a:spcAft>
              <a:buClr>
                <a:srgbClr val="595959"/>
              </a:buClr>
              <a:buSzPts val="1000"/>
              <a:buChar char="●"/>
            </a:pPr>
            <a:r>
              <a:rPr lang="en" sz="1000">
                <a:solidFill>
                  <a:srgbClr val="595959"/>
                </a:solidFill>
              </a:rPr>
              <a:t>Communications strategy</a:t>
            </a:r>
            <a:endParaRPr sz="1000">
              <a:solidFill>
                <a:srgbClr val="595959"/>
              </a:solidFill>
            </a:endParaRPr>
          </a:p>
          <a:p>
            <a:pPr indent="-292100" lvl="0" marL="457200" rtl="0" algn="l">
              <a:spcBef>
                <a:spcPts val="0"/>
              </a:spcBef>
              <a:spcAft>
                <a:spcPts val="0"/>
              </a:spcAft>
              <a:buClr>
                <a:srgbClr val="595959"/>
              </a:buClr>
              <a:buSzPts val="1000"/>
              <a:buChar char="●"/>
            </a:pPr>
            <a:r>
              <a:rPr lang="en" sz="1000">
                <a:solidFill>
                  <a:srgbClr val="595959"/>
                </a:solidFill>
              </a:rPr>
              <a:t>Coaching, training</a:t>
            </a:r>
            <a:endParaRPr sz="1000">
              <a:solidFill>
                <a:srgbClr val="595959"/>
              </a:solidFill>
            </a:endParaRPr>
          </a:p>
          <a:p>
            <a:pPr indent="0" lvl="0" marL="0" rtl="0" algn="l">
              <a:spcBef>
                <a:spcPts val="0"/>
              </a:spcBef>
              <a:spcAft>
                <a:spcPts val="0"/>
              </a:spcAft>
              <a:buNone/>
            </a:pPr>
            <a:r>
              <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Enterprise Architecture </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Sales and Marketing Enablement</a:t>
            </a:r>
            <a:endParaRPr>
              <a:solidFill>
                <a:schemeClr val="dk1"/>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dc03e7b1e7_0_3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2dc03e7b1e7_0_3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AI/Machine Learning</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Roadmapping</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Enterprise Architecture </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Sales and Marketing Enablement</a:t>
            </a:r>
            <a:endParaRPr>
              <a:solidFill>
                <a:schemeClr val="dk1"/>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7013d2fcad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27013d2fcad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AI/Machine Learning</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Roadmapping</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Enterprise Architecture </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Sales and Marketing Enablement</a:t>
            </a:r>
            <a:endParaRPr>
              <a:solidFill>
                <a:schemeClr val="dk1"/>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d26d9da9c5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2d26d9da9c5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John: maybe treat as product slide? Breakout? </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AI/Machine Learning</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Roadmapping</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Enterprise Architecture </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Sales and Marketing Enablement</a:t>
            </a:r>
            <a:endParaRPr>
              <a:solidFill>
                <a:schemeClr val="dk1"/>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da1312057d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2da1312057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AI/Machine Learning</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Roadmapping</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Enterprise Architecture </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Sales and Marketing Enablement</a:t>
            </a:r>
            <a:endParaRPr>
              <a:solidFill>
                <a:schemeClr val="dk1"/>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7013d2fcad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27013d2fcad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AI/Machine Learning</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Roadmapping</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Enterprise Architecture </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Sales and Marketing Enablement</a:t>
            </a:r>
            <a:endParaRPr>
              <a:solidFill>
                <a:schemeClr val="dk1"/>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2d2179dd927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2d2179dd927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AI/Machine Learning</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Roadmapping</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Enterprise Architecture </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Sales and Marketing Enablement</a:t>
            </a:r>
            <a:endParaRPr>
              <a:solidFill>
                <a:schemeClr val="dk1"/>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31c307c38ed_0_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31c307c38ed_0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AI/Machine Learning</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Roadmapping</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Enterprise Architecture </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Sales and Marketing Enablement</a:t>
            </a:r>
            <a:endParaRPr>
              <a:solidFill>
                <a:schemeClr val="dk1"/>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d2179dd927_1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2d2179dd927_1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AI/Machine Learning</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Roadmapping</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Enterprise Architecture </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Sales and Marketing Enablement</a:t>
            </a:r>
            <a:endParaRPr>
              <a:solidFill>
                <a:schemeClr val="dk1"/>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2d2179dd927_1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2d2179dd927_1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AI/Machine Learning</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Roadmapping</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Enterprise Architecture </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Sales and Marketing Enablement</a:t>
            </a:r>
            <a:endParaRPr>
              <a:solidFill>
                <a:schemeClr val="dk1"/>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27013d2fcad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27013d2fcad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AI/Machine Learning</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Roadmapping</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Enterprise Architecture </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Sales and Marketing Enablement</a:t>
            </a:r>
            <a:endParaRPr>
              <a:solidFill>
                <a:schemeClr val="dk1"/>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31c307c38ed_0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31c307c38ed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AI/Machine Learning</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Roadmapping</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Enterprise Architecture </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Sales and Marketing Enablement</a:t>
            </a:r>
            <a:endParaRPr>
              <a:solidFill>
                <a:schemeClr val="dk1"/>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2d2179dd927_1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2d2179dd927_1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AI/Machine Learning</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Roadmapping</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Enterprise Architecture </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Sales and Marketing Enablement</a:t>
            </a:r>
            <a:endParaRPr>
              <a:solidFill>
                <a:schemeClr val="dk1"/>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2d2179dd927_1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2d2179dd927_1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AI/Machine Learning</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Roadmapping</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Enterprise Architecture </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Sales and Marketing Enablement</a:t>
            </a:r>
            <a:endParaRPr>
              <a:solidFill>
                <a:schemeClr val="dk1"/>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2dc03e7b1e7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2dc03e7b1e7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31c307c38ed_0_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31c307c38ed_0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31c307c38ed_0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31c307c38ed_0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270bf0670e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270bf0670e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31c307c38ed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31c307c38ed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Clr>
                <a:srgbClr val="E69138"/>
              </a:buClr>
              <a:buSzPts val="1200"/>
              <a:buFont typeface="Calibri"/>
              <a:buChar char="●"/>
            </a:pPr>
            <a:r>
              <a:rPr b="1" lang="en" sz="1200">
                <a:solidFill>
                  <a:srgbClr val="E69138"/>
                </a:solidFill>
                <a:latin typeface="Calibri"/>
                <a:ea typeface="Calibri"/>
                <a:cs typeface="Calibri"/>
                <a:sym typeface="Calibri"/>
              </a:rPr>
              <a:t>Shift your technology workload to a more manageable cost structure through outsourcing</a:t>
            </a:r>
            <a:endParaRPr b="1" sz="1200">
              <a:solidFill>
                <a:srgbClr val="E69138"/>
              </a:solidFill>
              <a:latin typeface="Calibri"/>
              <a:ea typeface="Calibri"/>
              <a:cs typeface="Calibri"/>
              <a:sym typeface="Calibri"/>
            </a:endParaRPr>
          </a:p>
          <a:p>
            <a:pPr indent="-304800" lvl="0" marL="457200" rtl="0" algn="l">
              <a:spcBef>
                <a:spcPts val="0"/>
              </a:spcBef>
              <a:spcAft>
                <a:spcPts val="0"/>
              </a:spcAft>
              <a:buClr>
                <a:srgbClr val="E69138"/>
              </a:buClr>
              <a:buSzPts val="1200"/>
              <a:buFont typeface="Calibri"/>
              <a:buChar char="●"/>
            </a:pPr>
            <a:r>
              <a:rPr b="1" lang="en" sz="1200">
                <a:solidFill>
                  <a:srgbClr val="E69138"/>
                </a:solidFill>
                <a:latin typeface="Calibri"/>
                <a:ea typeface="Calibri"/>
                <a:cs typeface="Calibri"/>
                <a:sym typeface="Calibri"/>
              </a:rPr>
              <a:t>Scale through growth with a compelling product and technology vision to improve your valuation</a:t>
            </a:r>
            <a:endParaRPr b="1" sz="1200">
              <a:solidFill>
                <a:srgbClr val="E69138"/>
              </a:solidFill>
              <a:latin typeface="Calibri"/>
              <a:ea typeface="Calibri"/>
              <a:cs typeface="Calibri"/>
              <a:sym typeface="Calibri"/>
            </a:endParaRPr>
          </a:p>
          <a:p>
            <a:pPr indent="-304800" lvl="0" marL="457200" rtl="0" algn="l">
              <a:spcBef>
                <a:spcPts val="0"/>
              </a:spcBef>
              <a:spcAft>
                <a:spcPts val="0"/>
              </a:spcAft>
              <a:buClr>
                <a:srgbClr val="E69138"/>
              </a:buClr>
              <a:buSzPts val="1200"/>
              <a:buFont typeface="Calibri"/>
              <a:buChar char="●"/>
            </a:pPr>
            <a:r>
              <a:rPr b="1" lang="en" sz="1200">
                <a:solidFill>
                  <a:srgbClr val="E69138"/>
                </a:solidFill>
                <a:latin typeface="Calibri"/>
                <a:ea typeface="Calibri"/>
                <a:cs typeface="Calibri"/>
                <a:sym typeface="Calibri"/>
              </a:rPr>
              <a:t>Find a strategic buyer </a:t>
            </a:r>
            <a:endParaRPr b="1" sz="1200">
              <a:solidFill>
                <a:srgbClr val="E69138"/>
              </a:solidFill>
              <a:latin typeface="Calibri"/>
              <a:ea typeface="Calibri"/>
              <a:cs typeface="Calibri"/>
              <a:sym typeface="Calibri"/>
            </a:endParaRPr>
          </a:p>
          <a:p>
            <a:pPr indent="-304800" lvl="0" marL="457200" rtl="0" algn="l">
              <a:spcBef>
                <a:spcPts val="0"/>
              </a:spcBef>
              <a:spcAft>
                <a:spcPts val="0"/>
              </a:spcAft>
              <a:buClr>
                <a:srgbClr val="E69138"/>
              </a:buClr>
              <a:buSzPts val="1200"/>
              <a:buFont typeface="Calibri"/>
              <a:buChar char="●"/>
            </a:pPr>
            <a:r>
              <a:rPr b="1" lang="en" sz="1200">
                <a:solidFill>
                  <a:srgbClr val="E69138"/>
                </a:solidFill>
                <a:latin typeface="Calibri"/>
                <a:ea typeface="Calibri"/>
                <a:cs typeface="Calibri"/>
                <a:sym typeface="Calibri"/>
              </a:rPr>
              <a:t>Rapidly modernize a legacy product offering to invigorate growth pr prepare for strategic exit</a:t>
            </a:r>
            <a:endParaRPr b="1" sz="1200">
              <a:solidFill>
                <a:srgbClr val="E69138"/>
              </a:solidFill>
              <a:latin typeface="Calibri"/>
              <a:ea typeface="Calibri"/>
              <a:cs typeface="Calibri"/>
              <a:sym typeface="Calibri"/>
            </a:endParaRPr>
          </a:p>
          <a:p>
            <a:pPr indent="-304800" lvl="0" marL="457200" rtl="0" algn="l">
              <a:spcBef>
                <a:spcPts val="0"/>
              </a:spcBef>
              <a:spcAft>
                <a:spcPts val="0"/>
              </a:spcAft>
              <a:buClr>
                <a:srgbClr val="E69138"/>
              </a:buClr>
              <a:buSzPts val="1200"/>
              <a:buFont typeface="Calibri"/>
              <a:buChar char="●"/>
            </a:pPr>
            <a:r>
              <a:rPr b="1" lang="en" sz="1200">
                <a:solidFill>
                  <a:srgbClr val="E69138"/>
                </a:solidFill>
                <a:latin typeface="Calibri"/>
                <a:ea typeface="Calibri"/>
                <a:cs typeface="Calibri"/>
                <a:sym typeface="Calibri"/>
              </a:rPr>
              <a:t>Develop new product offerings and go-to-market, globally</a:t>
            </a:r>
            <a:endParaRPr b="1" sz="1200">
              <a:solidFill>
                <a:srgbClr val="E69138"/>
              </a:solidFill>
              <a:latin typeface="Calibri"/>
              <a:ea typeface="Calibri"/>
              <a:cs typeface="Calibri"/>
              <a:sym typeface="Calibri"/>
            </a:endParaRPr>
          </a:p>
          <a:p>
            <a:pPr indent="-304800" lvl="0" marL="457200" rtl="0" algn="l">
              <a:spcBef>
                <a:spcPts val="0"/>
              </a:spcBef>
              <a:spcAft>
                <a:spcPts val="0"/>
              </a:spcAft>
              <a:buClr>
                <a:srgbClr val="E69138"/>
              </a:buClr>
              <a:buSzPts val="1200"/>
              <a:buFont typeface="Calibri"/>
              <a:buChar char="●"/>
            </a:pPr>
            <a:r>
              <a:rPr b="1" lang="en" sz="1200">
                <a:solidFill>
                  <a:srgbClr val="E69138"/>
                </a:solidFill>
                <a:latin typeface="Calibri"/>
                <a:ea typeface="Calibri"/>
                <a:cs typeface="Calibri"/>
                <a:sym typeface="Calibri"/>
              </a:rPr>
              <a:t>Take your non-US business into the US market</a:t>
            </a:r>
            <a:endParaRPr b="1" sz="1200">
              <a:solidFill>
                <a:srgbClr val="E69138"/>
              </a:solidFill>
              <a:latin typeface="Calibri"/>
              <a:ea typeface="Calibri"/>
              <a:cs typeface="Calibri"/>
              <a:sym typeface="Calibri"/>
            </a:endParaRPr>
          </a:p>
          <a:p>
            <a:pPr indent="-304800" lvl="0" marL="457200" rtl="0" algn="l">
              <a:spcBef>
                <a:spcPts val="0"/>
              </a:spcBef>
              <a:spcAft>
                <a:spcPts val="0"/>
              </a:spcAft>
              <a:buClr>
                <a:srgbClr val="E69138"/>
              </a:buClr>
              <a:buSzPts val="1200"/>
              <a:buFont typeface="Calibri"/>
              <a:buChar char="●"/>
            </a:pPr>
            <a:r>
              <a:rPr b="1" lang="en" sz="1200">
                <a:solidFill>
                  <a:srgbClr val="E69138"/>
                </a:solidFill>
                <a:latin typeface="Calibri"/>
                <a:ea typeface="Calibri"/>
                <a:cs typeface="Calibri"/>
                <a:sym typeface="Calibri"/>
              </a:rPr>
              <a:t>Streamline your business to improve EBITDA margins or operating margins</a:t>
            </a:r>
            <a:endParaRPr b="1" sz="1200">
              <a:solidFill>
                <a:srgbClr val="E69138"/>
              </a:solidFill>
              <a:latin typeface="Calibri"/>
              <a:ea typeface="Calibri"/>
              <a:cs typeface="Calibri"/>
              <a:sym typeface="Calibri"/>
            </a:endParaRPr>
          </a:p>
          <a:p>
            <a:pPr indent="-304800" lvl="0" marL="457200" rtl="0" algn="l">
              <a:spcBef>
                <a:spcPts val="0"/>
              </a:spcBef>
              <a:spcAft>
                <a:spcPts val="0"/>
              </a:spcAft>
              <a:buClr>
                <a:srgbClr val="E69138"/>
              </a:buClr>
              <a:buSzPts val="1200"/>
              <a:buFont typeface="Calibri"/>
              <a:buChar char="●"/>
            </a:pPr>
            <a:r>
              <a:rPr b="1" lang="en" sz="1200">
                <a:solidFill>
                  <a:srgbClr val="E69138"/>
                </a:solidFill>
                <a:latin typeface="Calibri"/>
                <a:ea typeface="Calibri"/>
                <a:cs typeface="Calibri"/>
                <a:sym typeface="Calibri"/>
              </a:rPr>
              <a:t>Or just need part-time executive advisory and help for Chief Product, Chief Technology, or Chief Information Officer roles</a:t>
            </a:r>
            <a:endParaRPr b="1" sz="1200">
              <a:solidFill>
                <a:srgbClr val="E69138"/>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31c307c38ed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31c307c38ed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31c307c38ed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31c307c38ed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27013d2fcad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27013d2fcad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AI/Machine Learning</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Roadmapping</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Enterprise Architecture </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Sales and Marketing Enablement</a:t>
            </a:r>
            <a:endParaRPr>
              <a:solidFill>
                <a:schemeClr val="dk1"/>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2d26d9da9c5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2d26d9da9c5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AI/Machine Learning</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Roadmapping</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Enterprise Architecture </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Sales and Marketing Enablement</a:t>
            </a:r>
            <a:endParaRPr>
              <a:solidFill>
                <a:schemeClr val="dk1"/>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da1312057d_0_8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2da1312057d_0_8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AI/Machine Learning</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Roadmapping</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Enterprise Architecture </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Sales and Marketing Enablement</a:t>
            </a:r>
            <a:endParaRPr>
              <a:solidFill>
                <a:schemeClr val="dk1"/>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defda8420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2defda8420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AI/Machine Learning</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Roadmapping</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Enterprise Architecture </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Sales and Marketing Enablement</a:t>
            </a:r>
            <a:endParaRPr>
              <a:solidFill>
                <a:schemeClr val="dk1"/>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7013d2fcad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27013d2fcad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AI/Machine Learning</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Roadmapping</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Enterprise Architecture </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Sales and Marketing Enablement</a:t>
            </a:r>
            <a:endParaRPr>
              <a:solidFill>
                <a:schemeClr val="dk1"/>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d21d61d411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2d21d61d411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AI/Machine Learning</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Roadmapping</a:t>
            </a:r>
            <a:endParaRPr>
              <a:solidFill>
                <a:schemeClr val="dk1"/>
              </a:solidFill>
              <a:latin typeface="Roboto"/>
              <a:ea typeface="Roboto"/>
              <a:cs typeface="Roboto"/>
              <a:sym typeface="Roboto"/>
            </a:endParaRPr>
          </a:p>
          <a:p>
            <a:pPr indent="-292100" lvl="0" marL="457200" rtl="0" algn="l">
              <a:spcBef>
                <a:spcPts val="0"/>
              </a:spcBef>
              <a:spcAft>
                <a:spcPts val="0"/>
              </a:spcAft>
              <a:buClr>
                <a:srgbClr val="595959"/>
              </a:buClr>
              <a:buSzPts val="1000"/>
              <a:buChar char="●"/>
            </a:pPr>
            <a:r>
              <a:t/>
            </a:r>
            <a:endParaRPr sz="1000">
              <a:solidFill>
                <a:srgbClr val="595959"/>
              </a:solidFill>
            </a:endParaRPr>
          </a:p>
          <a:p>
            <a:pPr indent="-292100" lvl="0" marL="457200" rtl="0" algn="l">
              <a:spcBef>
                <a:spcPts val="0"/>
              </a:spcBef>
              <a:spcAft>
                <a:spcPts val="0"/>
              </a:spcAft>
              <a:buClr>
                <a:srgbClr val="595959"/>
              </a:buClr>
              <a:buSzPts val="1000"/>
              <a:buChar char="●"/>
            </a:pPr>
            <a:r>
              <a:rPr lang="en" sz="1000">
                <a:solidFill>
                  <a:srgbClr val="595959"/>
                </a:solidFill>
              </a:rPr>
              <a:t>Nearshore / Offshore outsourcing +   AI-based automation and EBITDA recovery</a:t>
            </a:r>
            <a:endParaRPr sz="1000">
              <a:solidFill>
                <a:srgbClr val="595959"/>
              </a:solidFill>
            </a:endParaRPr>
          </a:p>
          <a:p>
            <a:pPr indent="-292100" lvl="0" marL="457200" rtl="0" algn="l">
              <a:spcBef>
                <a:spcPts val="0"/>
              </a:spcBef>
              <a:spcAft>
                <a:spcPts val="0"/>
              </a:spcAft>
              <a:buClr>
                <a:srgbClr val="595959"/>
              </a:buClr>
              <a:buSzPts val="1000"/>
              <a:buChar char="●"/>
            </a:pPr>
            <a:r>
              <a:rPr lang="en" sz="1000">
                <a:solidFill>
                  <a:srgbClr val="595959"/>
                </a:solidFill>
              </a:rPr>
              <a:t>World class Fractional solutions</a:t>
            </a:r>
            <a:endParaRPr sz="1000">
              <a:solidFill>
                <a:srgbClr val="595959"/>
              </a:solidFill>
            </a:endParaRPr>
          </a:p>
          <a:p>
            <a:pPr indent="-317500" lvl="0" marL="457200" rtl="0" algn="l">
              <a:spcBef>
                <a:spcPts val="0"/>
              </a:spcBef>
              <a:spcAft>
                <a:spcPts val="0"/>
              </a:spcAft>
              <a:buClr>
                <a:srgbClr val="595959"/>
              </a:buClr>
              <a:buSzPts val="1400"/>
              <a:buChar char="●"/>
            </a:pPr>
            <a:r>
              <a:rPr lang="en" sz="1000">
                <a:solidFill>
                  <a:srgbClr val="595959"/>
                </a:solidFill>
              </a:rPr>
              <a:t>Collaborative, data-driven goal setting</a:t>
            </a:r>
            <a:endParaRPr sz="1000">
              <a:solidFill>
                <a:srgbClr val="595959"/>
              </a:solidFill>
            </a:endParaRPr>
          </a:p>
          <a:p>
            <a:pPr indent="-292100" lvl="0" marL="457200" rtl="0" algn="l">
              <a:spcBef>
                <a:spcPts val="0"/>
              </a:spcBef>
              <a:spcAft>
                <a:spcPts val="0"/>
              </a:spcAft>
              <a:buClr>
                <a:srgbClr val="595959"/>
              </a:buClr>
              <a:buSzPts val="1000"/>
              <a:buChar char="●"/>
            </a:pPr>
            <a:r>
              <a:rPr lang="en" sz="1000">
                <a:solidFill>
                  <a:srgbClr val="595959"/>
                </a:solidFill>
              </a:rPr>
              <a:t>Educate sales staff - Enablement planning</a:t>
            </a:r>
            <a:endParaRPr sz="1000">
              <a:solidFill>
                <a:srgbClr val="595959"/>
              </a:solidFill>
            </a:endParaRPr>
          </a:p>
          <a:p>
            <a:pPr indent="-292100" lvl="0" marL="457200" rtl="0" algn="l">
              <a:spcBef>
                <a:spcPts val="0"/>
              </a:spcBef>
              <a:spcAft>
                <a:spcPts val="0"/>
              </a:spcAft>
              <a:buClr>
                <a:srgbClr val="595959"/>
              </a:buClr>
              <a:buSzPts val="1000"/>
              <a:buChar char="●"/>
            </a:pPr>
            <a:r>
              <a:rPr lang="en" sz="1000">
                <a:solidFill>
                  <a:srgbClr val="595959"/>
                </a:solidFill>
              </a:rPr>
              <a:t>Change management</a:t>
            </a:r>
            <a:endParaRPr sz="1000">
              <a:solidFill>
                <a:srgbClr val="595959"/>
              </a:solidFill>
            </a:endParaRPr>
          </a:p>
          <a:p>
            <a:pPr indent="-292100" lvl="0" marL="457200" rtl="0" algn="l">
              <a:spcBef>
                <a:spcPts val="0"/>
              </a:spcBef>
              <a:spcAft>
                <a:spcPts val="0"/>
              </a:spcAft>
              <a:buClr>
                <a:srgbClr val="595959"/>
              </a:buClr>
              <a:buSzPts val="1000"/>
              <a:buChar char="●"/>
            </a:pPr>
            <a:r>
              <a:rPr lang="en" sz="1000">
                <a:solidFill>
                  <a:srgbClr val="595959"/>
                </a:solidFill>
              </a:rPr>
              <a:t>Communications strategy</a:t>
            </a:r>
            <a:endParaRPr sz="1000">
              <a:solidFill>
                <a:srgbClr val="595959"/>
              </a:solidFill>
            </a:endParaRPr>
          </a:p>
          <a:p>
            <a:pPr indent="-292100" lvl="0" marL="457200" rtl="0" algn="l">
              <a:spcBef>
                <a:spcPts val="0"/>
              </a:spcBef>
              <a:spcAft>
                <a:spcPts val="0"/>
              </a:spcAft>
              <a:buClr>
                <a:srgbClr val="595959"/>
              </a:buClr>
              <a:buSzPts val="1000"/>
              <a:buChar char="●"/>
            </a:pPr>
            <a:r>
              <a:rPr lang="en" sz="1000">
                <a:solidFill>
                  <a:srgbClr val="595959"/>
                </a:solidFill>
              </a:rPr>
              <a:t>Coaching, training</a:t>
            </a:r>
            <a:endParaRPr sz="1000">
              <a:solidFill>
                <a:srgbClr val="595959"/>
              </a:solidFill>
            </a:endParaRPr>
          </a:p>
          <a:p>
            <a:pPr indent="0" lvl="0" marL="0" rtl="0" algn="l">
              <a:spcBef>
                <a:spcPts val="0"/>
              </a:spcBef>
              <a:spcAft>
                <a:spcPts val="0"/>
              </a:spcAft>
              <a:buNone/>
            </a:pPr>
            <a:r>
              <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Enterprise Architecture </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Sales and Marketing Enablement</a:t>
            </a:r>
            <a:endParaRPr>
              <a:solidFill>
                <a:schemeClr val="dk1"/>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7013d2fcad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7013d2fcad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AI/Machine Learning</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Roadmapping</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Enterprise Architecture </a:t>
            </a:r>
            <a:endParaRPr>
              <a:solidFill>
                <a:schemeClr val="dk1"/>
              </a:solidFill>
              <a:latin typeface="Roboto"/>
              <a:ea typeface="Roboto"/>
              <a:cs typeface="Roboto"/>
              <a:sym typeface="Roboto"/>
            </a:endParaRPr>
          </a:p>
          <a:p>
            <a:pPr indent="-298450" lvl="0" marL="457200" rtl="0" algn="l">
              <a:spcBef>
                <a:spcPts val="0"/>
              </a:spcBef>
              <a:spcAft>
                <a:spcPts val="0"/>
              </a:spcAft>
              <a:buClr>
                <a:schemeClr val="dk1"/>
              </a:buClr>
              <a:buSzPts val="1100"/>
              <a:buFont typeface="Roboto"/>
              <a:buChar char="●"/>
            </a:pPr>
            <a:r>
              <a:rPr lang="en">
                <a:solidFill>
                  <a:schemeClr val="dk1"/>
                </a:solidFill>
                <a:latin typeface="Roboto"/>
                <a:ea typeface="Roboto"/>
                <a:cs typeface="Roboto"/>
                <a:sym typeface="Roboto"/>
              </a:rPr>
              <a:t>Sales and Marketing Enablement</a:t>
            </a:r>
            <a:endParaRPr>
              <a:solidFill>
                <a:schemeClr val="dk1"/>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hyperlink" Target="http://shadowhornet.co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4.png"/><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2.png"/><Relationship Id="rId4" Type="http://schemas.openxmlformats.org/officeDocument/2006/relationships/image" Target="../media/image12.png"/><Relationship Id="rId5" Type="http://schemas.openxmlformats.org/officeDocument/2006/relationships/image" Target="../media/image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jpg"/></Relationships>
</file>

<file path=ppt/slides/_rels/slide21.xml.rels><?xml version="1.0" encoding="UTF-8" standalone="yes"?><Relationships xmlns="http://schemas.openxmlformats.org/package/2006/relationships"><Relationship Id="rId20" Type="http://schemas.openxmlformats.org/officeDocument/2006/relationships/image" Target="../media/image29.png"/><Relationship Id="rId11" Type="http://schemas.openxmlformats.org/officeDocument/2006/relationships/image" Target="../media/image19.png"/><Relationship Id="rId22" Type="http://schemas.openxmlformats.org/officeDocument/2006/relationships/image" Target="../media/image1.jpg"/><Relationship Id="rId10" Type="http://schemas.openxmlformats.org/officeDocument/2006/relationships/image" Target="../media/image20.png"/><Relationship Id="rId21" Type="http://schemas.openxmlformats.org/officeDocument/2006/relationships/image" Target="../media/image34.png"/><Relationship Id="rId13" Type="http://schemas.openxmlformats.org/officeDocument/2006/relationships/image" Target="../media/image21.png"/><Relationship Id="rId12" Type="http://schemas.openxmlformats.org/officeDocument/2006/relationships/image" Target="../media/image14.png"/><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5.png"/><Relationship Id="rId4" Type="http://schemas.openxmlformats.org/officeDocument/2006/relationships/image" Target="../media/image18.png"/><Relationship Id="rId9" Type="http://schemas.openxmlformats.org/officeDocument/2006/relationships/image" Target="../media/image13.png"/><Relationship Id="rId15" Type="http://schemas.openxmlformats.org/officeDocument/2006/relationships/image" Target="../media/image27.png"/><Relationship Id="rId14" Type="http://schemas.openxmlformats.org/officeDocument/2006/relationships/image" Target="../media/image32.png"/><Relationship Id="rId17" Type="http://schemas.openxmlformats.org/officeDocument/2006/relationships/image" Target="../media/image30.png"/><Relationship Id="rId16" Type="http://schemas.openxmlformats.org/officeDocument/2006/relationships/image" Target="../media/image26.png"/><Relationship Id="rId5" Type="http://schemas.openxmlformats.org/officeDocument/2006/relationships/image" Target="../media/image11.png"/><Relationship Id="rId19" Type="http://schemas.openxmlformats.org/officeDocument/2006/relationships/image" Target="../media/image28.png"/><Relationship Id="rId6" Type="http://schemas.openxmlformats.org/officeDocument/2006/relationships/image" Target="../media/image31.png"/><Relationship Id="rId18" Type="http://schemas.openxmlformats.org/officeDocument/2006/relationships/image" Target="../media/image25.png"/><Relationship Id="rId7" Type="http://schemas.openxmlformats.org/officeDocument/2006/relationships/image" Target="../media/image15.png"/><Relationship Id="rId8" Type="http://schemas.openxmlformats.org/officeDocument/2006/relationships/image" Target="../media/image17.png"/></Relationships>
</file>

<file path=ppt/slides/_rels/slide22.xml.rels><?xml version="1.0" encoding="UTF-8" standalone="yes"?><Relationships xmlns="http://schemas.openxmlformats.org/package/2006/relationships"><Relationship Id="rId20" Type="http://schemas.openxmlformats.org/officeDocument/2006/relationships/image" Target="../media/image34.png"/><Relationship Id="rId11" Type="http://schemas.openxmlformats.org/officeDocument/2006/relationships/image" Target="../media/image19.png"/><Relationship Id="rId10" Type="http://schemas.openxmlformats.org/officeDocument/2006/relationships/image" Target="../media/image20.png"/><Relationship Id="rId21" Type="http://schemas.openxmlformats.org/officeDocument/2006/relationships/image" Target="../media/image1.jpg"/><Relationship Id="rId13" Type="http://schemas.openxmlformats.org/officeDocument/2006/relationships/image" Target="../media/image21.png"/><Relationship Id="rId12" Type="http://schemas.openxmlformats.org/officeDocument/2006/relationships/image" Target="../media/image14.png"/><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5.png"/><Relationship Id="rId4" Type="http://schemas.openxmlformats.org/officeDocument/2006/relationships/image" Target="../media/image18.png"/><Relationship Id="rId9" Type="http://schemas.openxmlformats.org/officeDocument/2006/relationships/image" Target="../media/image13.png"/><Relationship Id="rId15" Type="http://schemas.openxmlformats.org/officeDocument/2006/relationships/image" Target="../media/image27.png"/><Relationship Id="rId14" Type="http://schemas.openxmlformats.org/officeDocument/2006/relationships/image" Target="../media/image32.png"/><Relationship Id="rId17" Type="http://schemas.openxmlformats.org/officeDocument/2006/relationships/image" Target="../media/image30.png"/><Relationship Id="rId16" Type="http://schemas.openxmlformats.org/officeDocument/2006/relationships/image" Target="../media/image26.png"/><Relationship Id="rId5" Type="http://schemas.openxmlformats.org/officeDocument/2006/relationships/image" Target="../media/image11.png"/><Relationship Id="rId19" Type="http://schemas.openxmlformats.org/officeDocument/2006/relationships/image" Target="../media/image28.png"/><Relationship Id="rId6" Type="http://schemas.openxmlformats.org/officeDocument/2006/relationships/image" Target="../media/image31.png"/><Relationship Id="rId18" Type="http://schemas.openxmlformats.org/officeDocument/2006/relationships/image" Target="../media/image25.png"/><Relationship Id="rId7" Type="http://schemas.openxmlformats.org/officeDocument/2006/relationships/image" Target="../media/image15.png"/><Relationship Id="rId8"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0.png"/><Relationship Id="rId4" Type="http://schemas.openxmlformats.org/officeDocument/2006/relationships/image" Target="../media/image37.png"/><Relationship Id="rId5" Type="http://schemas.openxmlformats.org/officeDocument/2006/relationships/image" Target="../media/image36.jpg"/><Relationship Id="rId6"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6.jp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hyperlink" Target="https://www.shadowhornet.com" TargetMode="External"/><Relationship Id="rId4" Type="http://schemas.openxmlformats.org/officeDocument/2006/relationships/hyperlink" Target="https://www.shadowhornet.com" TargetMode="External"/><Relationship Id="rId5" Type="http://schemas.openxmlformats.org/officeDocument/2006/relationships/hyperlink" Target="https://www.shadowhornet.com" TargetMode="External"/><Relationship Id="rId6" Type="http://schemas.openxmlformats.org/officeDocument/2006/relationships/image" Target="../media/image36.jpg"/><Relationship Id="rId7" Type="http://schemas.openxmlformats.org/officeDocument/2006/relationships/image" Target="../media/image40.png"/><Relationship Id="rId8"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s://www.statista.com/statistics/873648/us-staffing-industry-market-size/" TargetMode="External"/><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33.png"/><Relationship Id="rId7"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6.png"/><Relationship Id="rId10" Type="http://schemas.openxmlformats.org/officeDocument/2006/relationships/image" Target="../media/image1.jpg"/><Relationship Id="rId9"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23.png"/><Relationship Id="rId7" Type="http://schemas.openxmlformats.org/officeDocument/2006/relationships/image" Target="../media/image16.png"/><Relationship Id="rId8"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nvSpPr>
        <p:spPr>
          <a:xfrm>
            <a:off x="601400" y="1205375"/>
            <a:ext cx="3970500" cy="641700"/>
          </a:xfrm>
          <a:prstGeom prst="rect">
            <a:avLst/>
          </a:prstGeom>
          <a:solidFill>
            <a:srgbClr val="38761D"/>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chemeClr val="lt1"/>
                </a:solidFill>
                <a:latin typeface="Roboto"/>
                <a:ea typeface="Roboto"/>
                <a:cs typeface="Roboto"/>
                <a:sym typeface="Roboto"/>
              </a:rPr>
              <a:t>COMPANY NAME</a:t>
            </a:r>
            <a:endParaRPr b="1" sz="2800">
              <a:solidFill>
                <a:schemeClr val="lt1"/>
              </a:solidFill>
              <a:latin typeface="Roboto"/>
              <a:ea typeface="Roboto"/>
              <a:cs typeface="Roboto"/>
              <a:sym typeface="Roboto"/>
            </a:endParaRPr>
          </a:p>
        </p:txBody>
      </p:sp>
      <p:sp>
        <p:nvSpPr>
          <p:cNvPr id="55" name="Google Shape;55;p13"/>
          <p:cNvSpPr txBox="1"/>
          <p:nvPr/>
        </p:nvSpPr>
        <p:spPr>
          <a:xfrm>
            <a:off x="584450" y="1729600"/>
            <a:ext cx="7139100" cy="290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Confidential Information Memorandum</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sp>
        <p:nvSpPr>
          <p:cNvPr id="56" name="Google Shape;56;p13"/>
          <p:cNvSpPr txBox="1"/>
          <p:nvPr/>
        </p:nvSpPr>
        <p:spPr>
          <a:xfrm>
            <a:off x="660650" y="3679850"/>
            <a:ext cx="4769100" cy="164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2"/>
                </a:solidFill>
                <a:latin typeface="Roboto"/>
                <a:ea typeface="Roboto"/>
                <a:cs typeface="Roboto"/>
                <a:sym typeface="Roboto"/>
              </a:rPr>
              <a:t>Projected Q1, 2025</a:t>
            </a:r>
            <a:endParaRPr b="1" sz="1800">
              <a:solidFill>
                <a:schemeClr val="dk2"/>
              </a:solidFill>
              <a:latin typeface="Roboto"/>
              <a:ea typeface="Roboto"/>
              <a:cs typeface="Roboto"/>
              <a:sym typeface="Roboto"/>
            </a:endParaRPr>
          </a:p>
          <a:p>
            <a:pPr indent="0" lvl="0" marL="0" rtl="0" algn="l">
              <a:spcBef>
                <a:spcPts val="0"/>
              </a:spcBef>
              <a:spcAft>
                <a:spcPts val="0"/>
              </a:spcAft>
              <a:buNone/>
            </a:pPr>
            <a:r>
              <a:t/>
            </a:r>
            <a:endParaRPr sz="900">
              <a:solidFill>
                <a:schemeClr val="dk2"/>
              </a:solidFill>
            </a:endParaRPr>
          </a:p>
          <a:p>
            <a:pPr indent="0" lvl="0" marL="0" rtl="0" algn="l">
              <a:spcBef>
                <a:spcPts val="0"/>
              </a:spcBef>
              <a:spcAft>
                <a:spcPts val="0"/>
              </a:spcAft>
              <a:buNone/>
            </a:pPr>
            <a:r>
              <a:rPr lang="en" sz="1000">
                <a:solidFill>
                  <a:schemeClr val="dk2"/>
                </a:solidFill>
                <a:latin typeface="Roboto"/>
                <a:ea typeface="Roboto"/>
                <a:cs typeface="Roboto"/>
                <a:sym typeface="Roboto"/>
              </a:rPr>
              <a:t>Any dissemination of this document, information herein, to entities not covered by a non-disclosure agreement between COMPANY NAME and the entity is strictly prohibited. See DISCLOSURES on the subsequent page for more insight into appropriate and intended use. </a:t>
            </a:r>
            <a:endParaRPr sz="1000">
              <a:solidFill>
                <a:schemeClr val="dk2"/>
              </a:solidFill>
              <a:latin typeface="Roboto"/>
              <a:ea typeface="Roboto"/>
              <a:cs typeface="Roboto"/>
              <a:sym typeface="Roboto"/>
            </a:endParaRPr>
          </a:p>
          <a:p>
            <a:pPr indent="0" lvl="0" marL="0" rtl="0" algn="l">
              <a:spcBef>
                <a:spcPts val="0"/>
              </a:spcBef>
              <a:spcAft>
                <a:spcPts val="0"/>
              </a:spcAft>
              <a:buNone/>
            </a:pPr>
            <a:r>
              <a:t/>
            </a:r>
            <a:endParaRPr sz="1000">
              <a:solidFill>
                <a:schemeClr val="dk2"/>
              </a:solidFill>
              <a:latin typeface="Roboto"/>
              <a:ea typeface="Roboto"/>
              <a:cs typeface="Roboto"/>
              <a:sym typeface="Roboto"/>
            </a:endParaRPr>
          </a:p>
          <a:p>
            <a:pPr indent="0" lvl="0" marL="0" rtl="0" algn="l">
              <a:spcBef>
                <a:spcPts val="0"/>
              </a:spcBef>
              <a:spcAft>
                <a:spcPts val="0"/>
              </a:spcAft>
              <a:buNone/>
            </a:pPr>
            <a:r>
              <a:rPr lang="en" sz="1000">
                <a:solidFill>
                  <a:schemeClr val="dk2"/>
                </a:solidFill>
                <a:latin typeface="Roboto"/>
                <a:ea typeface="Roboto"/>
                <a:cs typeface="Roboto"/>
                <a:sym typeface="Roboto"/>
              </a:rPr>
              <a:t>© 2024 COMPANY NAME. CONFIDENTIAL. NOT FOR DISTRIBUTION. </a:t>
            </a:r>
            <a:endParaRPr sz="1000">
              <a:solidFill>
                <a:schemeClr val="dk2"/>
              </a:solidFill>
              <a:latin typeface="Roboto"/>
              <a:ea typeface="Roboto"/>
              <a:cs typeface="Roboto"/>
              <a:sym typeface="Roboto"/>
            </a:endParaRPr>
          </a:p>
          <a:p>
            <a:pPr indent="0" lvl="0" marL="0" rtl="0" algn="l">
              <a:spcBef>
                <a:spcPts val="0"/>
              </a:spcBef>
              <a:spcAft>
                <a:spcPts val="0"/>
              </a:spcAft>
              <a:buNone/>
            </a:pPr>
            <a:r>
              <a:t/>
            </a:r>
            <a:endParaRPr sz="1800">
              <a:solidFill>
                <a:schemeClr val="dk2"/>
              </a:solidFill>
            </a:endParaRPr>
          </a:p>
        </p:txBody>
      </p:sp>
      <p:sp>
        <p:nvSpPr>
          <p:cNvPr id="57" name="Google Shape;57;p13"/>
          <p:cNvSpPr txBox="1"/>
          <p:nvPr/>
        </p:nvSpPr>
        <p:spPr>
          <a:xfrm>
            <a:off x="621450" y="343700"/>
            <a:ext cx="4769100" cy="800400"/>
          </a:xfrm>
          <a:prstGeom prst="rect">
            <a:avLst/>
          </a:prstGeom>
          <a:noFill/>
          <a:ln cap="flat" cmpd="sng" w="9525">
            <a:solidFill>
              <a:srgbClr val="66666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38761D"/>
                </a:solidFill>
              </a:rPr>
              <a:t>INSERT LOGO</a:t>
            </a:r>
            <a:endParaRPr sz="1800">
              <a:solidFill>
                <a:srgbClr val="38761D"/>
              </a:solidFill>
            </a:endParaRPr>
          </a:p>
        </p:txBody>
      </p:sp>
      <p:pic>
        <p:nvPicPr>
          <p:cNvPr id="58" name="Google Shape;58;p13"/>
          <p:cNvPicPr preferRelativeResize="0"/>
          <p:nvPr/>
        </p:nvPicPr>
        <p:blipFill rotWithShape="1">
          <a:blip r:embed="rId3">
            <a:alphaModFix/>
          </a:blip>
          <a:srcRect b="73737" l="22723" r="24369" t="0"/>
          <a:stretch/>
        </p:blipFill>
        <p:spPr>
          <a:xfrm>
            <a:off x="5950324" y="4246275"/>
            <a:ext cx="2866550" cy="800400"/>
          </a:xfrm>
          <a:prstGeom prst="rect">
            <a:avLst/>
          </a:prstGeom>
          <a:noFill/>
          <a:ln>
            <a:noFill/>
          </a:ln>
        </p:spPr>
      </p:pic>
      <p:sp>
        <p:nvSpPr>
          <p:cNvPr id="59" name="Google Shape;59;p13"/>
          <p:cNvSpPr txBox="1"/>
          <p:nvPr/>
        </p:nvSpPr>
        <p:spPr>
          <a:xfrm>
            <a:off x="5890950" y="343700"/>
            <a:ext cx="2985300" cy="3763500"/>
          </a:xfrm>
          <a:prstGeom prst="rect">
            <a:avLst/>
          </a:prstGeom>
          <a:solidFill>
            <a:srgbClr val="FF99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800">
              <a:solidFill>
                <a:schemeClr val="dk2"/>
              </a:solidFill>
              <a:latin typeface="Roboto"/>
              <a:ea typeface="Roboto"/>
              <a:cs typeface="Roboto"/>
              <a:sym typeface="Roboto"/>
            </a:endParaRPr>
          </a:p>
          <a:p>
            <a:pPr indent="0" lvl="0" marL="0" rtl="0" algn="ctr">
              <a:spcBef>
                <a:spcPts val="0"/>
              </a:spcBef>
              <a:spcAft>
                <a:spcPts val="0"/>
              </a:spcAft>
              <a:buNone/>
            </a:pPr>
            <a:r>
              <a:rPr b="1" lang="en" sz="1800">
                <a:solidFill>
                  <a:schemeClr val="dk2"/>
                </a:solidFill>
                <a:latin typeface="Roboto"/>
                <a:ea typeface="Roboto"/>
                <a:cs typeface="Roboto"/>
                <a:sym typeface="Roboto"/>
              </a:rPr>
              <a:t>This CIM Template is provided by ShadowHornet A</a:t>
            </a:r>
            <a:r>
              <a:rPr b="1" lang="en" sz="1800">
                <a:solidFill>
                  <a:schemeClr val="dk2"/>
                </a:solidFill>
                <a:latin typeface="Roboto"/>
                <a:ea typeface="Roboto"/>
                <a:cs typeface="Roboto"/>
                <a:sym typeface="Roboto"/>
              </a:rPr>
              <a:t>dvisors and is intended for use by companies &lt; $50M in revenue. To learn more about how ShadowHornet can help you source, assess, optimize, and buy or sell a business, visit: </a:t>
            </a:r>
            <a:endParaRPr b="1" sz="1800">
              <a:solidFill>
                <a:schemeClr val="dk2"/>
              </a:solidFill>
              <a:latin typeface="Roboto"/>
              <a:ea typeface="Roboto"/>
              <a:cs typeface="Roboto"/>
              <a:sym typeface="Roboto"/>
            </a:endParaRPr>
          </a:p>
          <a:p>
            <a:pPr indent="0" lvl="0" marL="0" rtl="0" algn="ctr">
              <a:spcBef>
                <a:spcPts val="0"/>
              </a:spcBef>
              <a:spcAft>
                <a:spcPts val="0"/>
              </a:spcAft>
              <a:buNone/>
            </a:pPr>
            <a:r>
              <a:t/>
            </a:r>
            <a:endParaRPr b="1" sz="1800">
              <a:solidFill>
                <a:schemeClr val="dk2"/>
              </a:solidFill>
              <a:latin typeface="Roboto"/>
              <a:ea typeface="Roboto"/>
              <a:cs typeface="Roboto"/>
              <a:sym typeface="Roboto"/>
            </a:endParaRPr>
          </a:p>
          <a:p>
            <a:pPr indent="0" lvl="0" marL="0" rtl="0" algn="ctr">
              <a:spcBef>
                <a:spcPts val="0"/>
              </a:spcBef>
              <a:spcAft>
                <a:spcPts val="0"/>
              </a:spcAft>
              <a:buNone/>
            </a:pPr>
            <a:r>
              <a:rPr b="1" lang="en" sz="1800" u="sng">
                <a:solidFill>
                  <a:schemeClr val="lt1"/>
                </a:solidFill>
                <a:latin typeface="Roboto"/>
                <a:ea typeface="Roboto"/>
                <a:cs typeface="Roboto"/>
                <a:sym typeface="Roboto"/>
                <a:hlinkClick r:id="rId4">
                  <a:extLst>
                    <a:ext uri="{A12FA001-AC4F-418D-AE19-62706E023703}">
                      <ahyp:hlinkClr val="tx"/>
                    </a:ext>
                  </a:extLst>
                </a:hlinkClick>
              </a:rPr>
              <a:t>shadowhornet.com</a:t>
            </a:r>
            <a:endParaRPr b="1" sz="1800">
              <a:solidFill>
                <a:schemeClr val="lt1"/>
              </a:solidFill>
              <a:latin typeface="Roboto"/>
              <a:ea typeface="Roboto"/>
              <a:cs typeface="Roboto"/>
              <a:sym typeface="Roboto"/>
            </a:endParaRPr>
          </a:p>
          <a:p>
            <a:pPr indent="0" lvl="0" marL="0" rtl="0" algn="l">
              <a:spcBef>
                <a:spcPts val="0"/>
              </a:spcBef>
              <a:spcAft>
                <a:spcPts val="0"/>
              </a:spcAft>
              <a:buNone/>
            </a:pPr>
            <a:r>
              <a:t/>
            </a:r>
            <a:endParaRPr sz="900">
              <a:solidFill>
                <a:schemeClr val="lt1"/>
              </a:solidFill>
            </a:endParaRPr>
          </a:p>
          <a:p>
            <a:pPr indent="0" lvl="0" marL="0" rtl="0" algn="l">
              <a:spcBef>
                <a:spcPts val="0"/>
              </a:spcBef>
              <a:spcAft>
                <a:spcPts val="0"/>
              </a:spcAft>
              <a:buNone/>
            </a:pPr>
            <a:r>
              <a:t/>
            </a:r>
            <a:endParaRPr sz="1000">
              <a:solidFill>
                <a:schemeClr val="lt1"/>
              </a:solidFill>
              <a:latin typeface="Roboto"/>
              <a:ea typeface="Roboto"/>
              <a:cs typeface="Roboto"/>
              <a:sym typeface="Roboto"/>
            </a:endParaRPr>
          </a:p>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22"/>
          <p:cNvSpPr txBox="1"/>
          <p:nvPr>
            <p:ph type="title"/>
          </p:nvPr>
        </p:nvSpPr>
        <p:spPr>
          <a:xfrm>
            <a:off x="1427275" y="140225"/>
            <a:ext cx="7716600" cy="931800"/>
          </a:xfrm>
          <a:prstGeom prst="rect">
            <a:avLst/>
          </a:prstGeom>
          <a:solidFill>
            <a:srgbClr val="38761D"/>
          </a:solidFill>
          <a:ln>
            <a:noFill/>
          </a:ln>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320">
                <a:solidFill>
                  <a:schemeClr val="lt1"/>
                </a:solidFill>
                <a:latin typeface="Roboto"/>
                <a:ea typeface="Roboto"/>
                <a:cs typeface="Roboto"/>
                <a:sym typeface="Roboto"/>
              </a:rPr>
              <a:t>Plain speak - why you’re different and better than the rest + Your Management Philosophy/Values</a:t>
            </a:r>
            <a:r>
              <a:rPr b="1" lang="en" sz="2320">
                <a:solidFill>
                  <a:schemeClr val="lt1"/>
                </a:solidFill>
                <a:latin typeface="Roboto"/>
                <a:ea typeface="Roboto"/>
                <a:cs typeface="Roboto"/>
                <a:sym typeface="Roboto"/>
              </a:rPr>
              <a:t> </a:t>
            </a:r>
            <a:endParaRPr sz="2320">
              <a:solidFill>
                <a:schemeClr val="lt1"/>
              </a:solidFill>
              <a:latin typeface="Roboto Thin"/>
              <a:ea typeface="Roboto Thin"/>
              <a:cs typeface="Roboto Thin"/>
              <a:sym typeface="Roboto Thin"/>
            </a:endParaRPr>
          </a:p>
          <a:p>
            <a:pPr indent="0" lvl="0" marL="0" rtl="0" algn="l">
              <a:spcBef>
                <a:spcPts val="0"/>
              </a:spcBef>
              <a:spcAft>
                <a:spcPts val="0"/>
              </a:spcAft>
              <a:buSzPts val="990"/>
              <a:buNone/>
            </a:pPr>
            <a:r>
              <a:t/>
            </a:r>
            <a:endParaRPr sz="320">
              <a:latin typeface="Roboto Thin"/>
              <a:ea typeface="Roboto Thin"/>
              <a:cs typeface="Roboto Thin"/>
              <a:sym typeface="Roboto Thin"/>
            </a:endParaRPr>
          </a:p>
          <a:p>
            <a:pPr indent="0" lvl="0" marL="0" rtl="0" algn="l">
              <a:spcBef>
                <a:spcPts val="0"/>
              </a:spcBef>
              <a:spcAft>
                <a:spcPts val="0"/>
              </a:spcAft>
              <a:buSzPts val="990"/>
              <a:buNone/>
            </a:pPr>
            <a:r>
              <a:t/>
            </a:r>
            <a:endParaRPr sz="1720">
              <a:latin typeface="Roboto Thin"/>
              <a:ea typeface="Roboto Thin"/>
              <a:cs typeface="Roboto Thin"/>
              <a:sym typeface="Roboto Thin"/>
            </a:endParaRPr>
          </a:p>
        </p:txBody>
      </p:sp>
      <p:sp>
        <p:nvSpPr>
          <p:cNvPr id="231" name="Google Shape;231;p22"/>
          <p:cNvSpPr txBox="1"/>
          <p:nvPr/>
        </p:nvSpPr>
        <p:spPr>
          <a:xfrm>
            <a:off x="1427275" y="1221250"/>
            <a:ext cx="2955300" cy="62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chemeClr val="dk2"/>
                </a:solidFill>
                <a:latin typeface="Roboto"/>
                <a:ea typeface="Roboto"/>
                <a:cs typeface="Roboto"/>
                <a:sym typeface="Roboto"/>
              </a:rPr>
              <a:t>Consulting costs too much. Staffing leaves opportunity on the table. </a:t>
            </a:r>
            <a:endParaRPr b="1" sz="1100">
              <a:solidFill>
                <a:schemeClr val="dk2"/>
              </a:solidFill>
              <a:latin typeface="Roboto"/>
              <a:ea typeface="Roboto"/>
              <a:cs typeface="Roboto"/>
              <a:sym typeface="Roboto"/>
            </a:endParaRPr>
          </a:p>
          <a:p>
            <a:pPr indent="0" lvl="0" marL="0" rtl="0" algn="l">
              <a:spcBef>
                <a:spcPts val="0"/>
              </a:spcBef>
              <a:spcAft>
                <a:spcPts val="0"/>
              </a:spcAft>
              <a:buNone/>
            </a:pPr>
            <a:r>
              <a:rPr lang="en" sz="1100">
                <a:solidFill>
                  <a:schemeClr val="dk2"/>
                </a:solidFill>
                <a:latin typeface="Roboto"/>
                <a:ea typeface="Roboto"/>
                <a:cs typeface="Roboto"/>
                <a:sym typeface="Roboto"/>
              </a:rPr>
              <a:t>Consultants don’t get their hands dirty and can charge over $400/hr for slides and meetings, leaving the dirty work to the customer. </a:t>
            </a:r>
            <a:endParaRPr sz="1100">
              <a:solidFill>
                <a:schemeClr val="dk2"/>
              </a:solidFill>
              <a:latin typeface="Roboto"/>
              <a:ea typeface="Roboto"/>
              <a:cs typeface="Roboto"/>
              <a:sym typeface="Roboto"/>
            </a:endParaRPr>
          </a:p>
          <a:p>
            <a:pPr indent="0" lvl="0" marL="0" rtl="0" algn="l">
              <a:spcBef>
                <a:spcPts val="0"/>
              </a:spcBef>
              <a:spcAft>
                <a:spcPts val="0"/>
              </a:spcAft>
              <a:buNone/>
            </a:pPr>
            <a:r>
              <a:t/>
            </a:r>
            <a:endParaRPr sz="1100">
              <a:solidFill>
                <a:schemeClr val="dk2"/>
              </a:solidFill>
              <a:latin typeface="Roboto"/>
              <a:ea typeface="Roboto"/>
              <a:cs typeface="Roboto"/>
              <a:sym typeface="Roboto"/>
            </a:endParaRPr>
          </a:p>
          <a:p>
            <a:pPr indent="0" lvl="0" marL="0" rtl="0" algn="l">
              <a:spcBef>
                <a:spcPts val="0"/>
              </a:spcBef>
              <a:spcAft>
                <a:spcPts val="0"/>
              </a:spcAft>
              <a:buNone/>
            </a:pPr>
            <a:r>
              <a:rPr b="1" lang="en" sz="1100">
                <a:solidFill>
                  <a:schemeClr val="dk2"/>
                </a:solidFill>
                <a:latin typeface="Roboto"/>
                <a:ea typeface="Roboto"/>
                <a:cs typeface="Roboto"/>
                <a:sym typeface="Roboto"/>
              </a:rPr>
              <a:t>Staffing providers </a:t>
            </a:r>
            <a:r>
              <a:rPr b="1" i="1" lang="en" sz="1100">
                <a:solidFill>
                  <a:schemeClr val="dk2"/>
                </a:solidFill>
                <a:latin typeface="Roboto"/>
                <a:ea typeface="Roboto"/>
                <a:cs typeface="Roboto"/>
                <a:sym typeface="Roboto"/>
              </a:rPr>
              <a:t>can find the talent</a:t>
            </a:r>
            <a:r>
              <a:rPr b="1" lang="en" sz="1100">
                <a:solidFill>
                  <a:schemeClr val="dk2"/>
                </a:solidFill>
                <a:latin typeface="Roboto"/>
                <a:ea typeface="Roboto"/>
                <a:cs typeface="Roboto"/>
                <a:sym typeface="Roboto"/>
              </a:rPr>
              <a:t>, but can they understand what’s driving industry strategy and apply advanced solutions to achieve ROI? </a:t>
            </a:r>
            <a:r>
              <a:rPr lang="en" sz="1100">
                <a:solidFill>
                  <a:schemeClr val="dk2"/>
                </a:solidFill>
                <a:latin typeface="Roboto"/>
                <a:ea typeface="Roboto"/>
                <a:cs typeface="Roboto"/>
                <a:sym typeface="Roboto"/>
              </a:rPr>
              <a:t>Just finding and supplying talent isn’t much of a competitive differentiator in today’s market.  </a:t>
            </a:r>
            <a:endParaRPr sz="1100">
              <a:solidFill>
                <a:schemeClr val="dk2"/>
              </a:solidFill>
              <a:latin typeface="Roboto"/>
              <a:ea typeface="Roboto"/>
              <a:cs typeface="Roboto"/>
              <a:sym typeface="Roboto"/>
            </a:endParaRPr>
          </a:p>
          <a:p>
            <a:pPr indent="0" lvl="0" marL="0" rtl="0" algn="l">
              <a:spcBef>
                <a:spcPts val="0"/>
              </a:spcBef>
              <a:spcAft>
                <a:spcPts val="0"/>
              </a:spcAft>
              <a:buNone/>
            </a:pPr>
            <a:r>
              <a:t/>
            </a:r>
            <a:endParaRPr sz="1100">
              <a:solidFill>
                <a:schemeClr val="dk2"/>
              </a:solidFill>
              <a:latin typeface="Roboto"/>
              <a:ea typeface="Roboto"/>
              <a:cs typeface="Roboto"/>
              <a:sym typeface="Roboto"/>
            </a:endParaRPr>
          </a:p>
          <a:p>
            <a:pPr indent="0" lvl="0" marL="0" rtl="0" algn="l">
              <a:spcBef>
                <a:spcPts val="0"/>
              </a:spcBef>
              <a:spcAft>
                <a:spcPts val="0"/>
              </a:spcAft>
              <a:buNone/>
            </a:pPr>
            <a:r>
              <a:rPr b="1" lang="en" sz="1100">
                <a:solidFill>
                  <a:schemeClr val="dk2"/>
                </a:solidFill>
                <a:latin typeface="Roboto"/>
                <a:ea typeface="Roboto"/>
                <a:cs typeface="Roboto"/>
                <a:sym typeface="Roboto"/>
              </a:rPr>
              <a:t>COMPANY NAME </a:t>
            </a:r>
            <a:r>
              <a:rPr b="1" lang="en" sz="1100">
                <a:solidFill>
                  <a:schemeClr val="dk2"/>
                </a:solidFill>
                <a:latin typeface="Roboto"/>
                <a:ea typeface="Roboto"/>
                <a:cs typeface="Roboto"/>
                <a:sym typeface="Roboto"/>
              </a:rPr>
              <a:t>blends the best of staffing and consulting with flexible engagement models that guarantee customer ROI.</a:t>
            </a:r>
            <a:r>
              <a:rPr lang="en" sz="1100">
                <a:solidFill>
                  <a:schemeClr val="dk2"/>
                </a:solidFill>
                <a:latin typeface="Roboto"/>
                <a:ea typeface="Roboto"/>
                <a:cs typeface="Roboto"/>
                <a:sym typeface="Roboto"/>
              </a:rPr>
              <a:t> This makes us faster and more influential than the majority of staffing firms, and more affordable and effective than most consultants. We’re our customers trusted advisors to the increasingly complex business landscape.  </a:t>
            </a:r>
            <a:endParaRPr sz="1100">
              <a:solidFill>
                <a:schemeClr val="dk2"/>
              </a:solidFill>
              <a:latin typeface="Roboto"/>
              <a:ea typeface="Roboto"/>
              <a:cs typeface="Roboto"/>
              <a:sym typeface="Roboto"/>
            </a:endParaRPr>
          </a:p>
          <a:p>
            <a:pPr indent="0" lvl="0" marL="0" rtl="0" algn="l">
              <a:spcBef>
                <a:spcPts val="0"/>
              </a:spcBef>
              <a:spcAft>
                <a:spcPts val="0"/>
              </a:spcAft>
              <a:buNone/>
            </a:pPr>
            <a:r>
              <a:t/>
            </a:r>
            <a:endParaRPr sz="1100">
              <a:solidFill>
                <a:schemeClr val="dk2"/>
              </a:solidFill>
              <a:latin typeface="Roboto"/>
              <a:ea typeface="Roboto"/>
              <a:cs typeface="Roboto"/>
              <a:sym typeface="Roboto"/>
            </a:endParaRPr>
          </a:p>
          <a:p>
            <a:pPr indent="0" lvl="0" marL="0" rtl="0" algn="l">
              <a:spcBef>
                <a:spcPts val="0"/>
              </a:spcBef>
              <a:spcAft>
                <a:spcPts val="0"/>
              </a:spcAft>
              <a:buNone/>
            </a:pPr>
            <a:r>
              <a:t/>
            </a:r>
            <a:endParaRPr sz="1100">
              <a:solidFill>
                <a:schemeClr val="dk2"/>
              </a:solidFill>
              <a:latin typeface="Roboto"/>
              <a:ea typeface="Roboto"/>
              <a:cs typeface="Roboto"/>
              <a:sym typeface="Roboto"/>
            </a:endParaRPr>
          </a:p>
          <a:p>
            <a:pPr indent="0" lvl="0" marL="0" rtl="0" algn="l">
              <a:spcBef>
                <a:spcPts val="0"/>
              </a:spcBef>
              <a:spcAft>
                <a:spcPts val="0"/>
              </a:spcAft>
              <a:buNone/>
            </a:pPr>
            <a:r>
              <a:t/>
            </a:r>
            <a:endParaRPr sz="1800">
              <a:solidFill>
                <a:schemeClr val="dk2"/>
              </a:solidFill>
            </a:endParaRPr>
          </a:p>
        </p:txBody>
      </p:sp>
      <p:sp>
        <p:nvSpPr>
          <p:cNvPr id="232" name="Google Shape;232;p22"/>
          <p:cNvSpPr txBox="1"/>
          <p:nvPr/>
        </p:nvSpPr>
        <p:spPr>
          <a:xfrm>
            <a:off x="-2118525" y="2329275"/>
            <a:ext cx="1956600" cy="5727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chemeClr val="dk2"/>
              </a:buClr>
              <a:buSzPts val="1000"/>
              <a:buChar char="●"/>
            </a:pPr>
            <a:r>
              <a:t/>
            </a:r>
            <a:endParaRPr sz="1000">
              <a:solidFill>
                <a:schemeClr val="dk2"/>
              </a:solidFill>
            </a:endParaRPr>
          </a:p>
        </p:txBody>
      </p:sp>
      <p:grpSp>
        <p:nvGrpSpPr>
          <p:cNvPr id="233" name="Google Shape;233;p22"/>
          <p:cNvGrpSpPr/>
          <p:nvPr/>
        </p:nvGrpSpPr>
        <p:grpSpPr>
          <a:xfrm>
            <a:off x="7016325" y="1289100"/>
            <a:ext cx="2137200" cy="3742199"/>
            <a:chOff x="6940125" y="1289100"/>
            <a:chExt cx="2137200" cy="3742199"/>
          </a:xfrm>
        </p:grpSpPr>
        <p:pic>
          <p:nvPicPr>
            <p:cNvPr id="234" name="Google Shape;234;p22"/>
            <p:cNvPicPr preferRelativeResize="0"/>
            <p:nvPr/>
          </p:nvPicPr>
          <p:blipFill rotWithShape="1">
            <a:blip r:embed="rId3">
              <a:alphaModFix amt="14000"/>
            </a:blip>
            <a:srcRect b="16485" l="0" r="66161" t="0"/>
            <a:stretch/>
          </p:blipFill>
          <p:spPr>
            <a:xfrm>
              <a:off x="6940125" y="1289100"/>
              <a:ext cx="2137200" cy="3742199"/>
            </a:xfrm>
            <a:prstGeom prst="rect">
              <a:avLst/>
            </a:prstGeom>
            <a:noFill/>
            <a:ln>
              <a:noFill/>
            </a:ln>
          </p:spPr>
        </p:pic>
        <p:sp>
          <p:nvSpPr>
            <p:cNvPr id="235" name="Google Shape;235;p22"/>
            <p:cNvSpPr txBox="1"/>
            <p:nvPr/>
          </p:nvSpPr>
          <p:spPr>
            <a:xfrm>
              <a:off x="7232800" y="1365300"/>
              <a:ext cx="1696500" cy="227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700">
                  <a:solidFill>
                    <a:srgbClr val="666666"/>
                  </a:solidFill>
                  <a:latin typeface="Calibri"/>
                  <a:ea typeface="Calibri"/>
                  <a:cs typeface="Calibri"/>
                  <a:sym typeface="Calibri"/>
                </a:rPr>
                <a:t>Executive Level </a:t>
              </a:r>
              <a:r>
                <a:rPr i="1" lang="en" sz="1700">
                  <a:solidFill>
                    <a:srgbClr val="F5931D"/>
                  </a:solidFill>
                  <a:latin typeface="Calibri"/>
                  <a:ea typeface="Calibri"/>
                  <a:cs typeface="Calibri"/>
                  <a:sym typeface="Calibri"/>
                </a:rPr>
                <a:t>Industry Experts</a:t>
              </a:r>
              <a:r>
                <a:rPr i="1" lang="en" sz="1700">
                  <a:solidFill>
                    <a:srgbClr val="FFFFFF"/>
                  </a:solidFill>
                  <a:latin typeface="Calibri"/>
                  <a:ea typeface="Calibri"/>
                  <a:cs typeface="Calibri"/>
                  <a:sym typeface="Calibri"/>
                </a:rPr>
                <a:t> </a:t>
              </a:r>
              <a:endParaRPr i="1" sz="1700">
                <a:solidFill>
                  <a:srgbClr val="FFFFFF"/>
                </a:solidFill>
                <a:latin typeface="Calibri"/>
                <a:ea typeface="Calibri"/>
                <a:cs typeface="Calibri"/>
                <a:sym typeface="Calibri"/>
              </a:endParaRPr>
            </a:p>
            <a:p>
              <a:pPr indent="0" lvl="0" marL="0" rtl="0" algn="ctr">
                <a:spcBef>
                  <a:spcPts val="0"/>
                </a:spcBef>
                <a:spcAft>
                  <a:spcPts val="0"/>
                </a:spcAft>
                <a:buNone/>
              </a:pPr>
              <a:r>
                <a:rPr lang="en" sz="1800">
                  <a:solidFill>
                    <a:srgbClr val="F5931D"/>
                  </a:solidFill>
                  <a:latin typeface="Calibri"/>
                  <a:ea typeface="Calibri"/>
                  <a:cs typeface="Calibri"/>
                  <a:sym typeface="Calibri"/>
                </a:rPr>
                <a:t>+</a:t>
              </a:r>
              <a:endParaRPr sz="1800">
                <a:solidFill>
                  <a:srgbClr val="F5931D"/>
                </a:solidFill>
                <a:latin typeface="Calibri"/>
                <a:ea typeface="Calibri"/>
                <a:cs typeface="Calibri"/>
                <a:sym typeface="Calibri"/>
              </a:endParaRPr>
            </a:p>
            <a:p>
              <a:pPr indent="0" lvl="0" marL="0" rtl="0" algn="ctr">
                <a:spcBef>
                  <a:spcPts val="0"/>
                </a:spcBef>
                <a:spcAft>
                  <a:spcPts val="0"/>
                </a:spcAft>
                <a:buNone/>
              </a:pPr>
              <a:r>
                <a:rPr i="1" lang="en" sz="1700">
                  <a:solidFill>
                    <a:srgbClr val="666666"/>
                  </a:solidFill>
                  <a:latin typeface="Calibri"/>
                  <a:ea typeface="Calibri"/>
                  <a:cs typeface="Calibri"/>
                  <a:sym typeface="Calibri"/>
                </a:rPr>
                <a:t>Industry Leading </a:t>
              </a:r>
              <a:r>
                <a:rPr i="1" lang="en" sz="1700">
                  <a:solidFill>
                    <a:srgbClr val="FF9900"/>
                  </a:solidFill>
                  <a:latin typeface="Calibri"/>
                  <a:ea typeface="Calibri"/>
                  <a:cs typeface="Calibri"/>
                  <a:sym typeface="Calibri"/>
                </a:rPr>
                <a:t>Technical Experts</a:t>
              </a:r>
              <a:endParaRPr i="1" sz="1700">
                <a:solidFill>
                  <a:srgbClr val="FF9900"/>
                </a:solidFill>
                <a:latin typeface="Calibri"/>
                <a:ea typeface="Calibri"/>
                <a:cs typeface="Calibri"/>
                <a:sym typeface="Calibri"/>
              </a:endParaRPr>
            </a:p>
            <a:p>
              <a:pPr indent="0" lvl="0" marL="0" rtl="0" algn="ctr">
                <a:spcBef>
                  <a:spcPts val="0"/>
                </a:spcBef>
                <a:spcAft>
                  <a:spcPts val="0"/>
                </a:spcAft>
                <a:buNone/>
              </a:pPr>
              <a:r>
                <a:rPr lang="en" sz="1900">
                  <a:solidFill>
                    <a:srgbClr val="F5931D"/>
                  </a:solidFill>
                  <a:latin typeface="Calibri"/>
                  <a:ea typeface="Calibri"/>
                  <a:cs typeface="Calibri"/>
                  <a:sym typeface="Calibri"/>
                </a:rPr>
                <a:t>+</a:t>
              </a:r>
              <a:endParaRPr sz="1500">
                <a:solidFill>
                  <a:srgbClr val="F5931D"/>
                </a:solidFill>
                <a:latin typeface="Calibri"/>
                <a:ea typeface="Calibri"/>
                <a:cs typeface="Calibri"/>
                <a:sym typeface="Calibri"/>
              </a:endParaRPr>
            </a:p>
            <a:p>
              <a:pPr indent="0" lvl="0" marL="0" rtl="0" algn="ctr">
                <a:spcBef>
                  <a:spcPts val="0"/>
                </a:spcBef>
                <a:spcAft>
                  <a:spcPts val="0"/>
                </a:spcAft>
                <a:buNone/>
              </a:pPr>
              <a:r>
                <a:rPr lang="en" sz="1500">
                  <a:solidFill>
                    <a:srgbClr val="666666"/>
                  </a:solidFill>
                  <a:latin typeface="Calibri"/>
                  <a:ea typeface="Calibri"/>
                  <a:cs typeface="Calibri"/>
                  <a:sym typeface="Calibri"/>
                </a:rPr>
                <a:t>Focus on your goals and budget</a:t>
              </a:r>
              <a:endParaRPr sz="1500">
                <a:solidFill>
                  <a:srgbClr val="666666"/>
                </a:solidFill>
                <a:latin typeface="Calibri"/>
                <a:ea typeface="Calibri"/>
                <a:cs typeface="Calibri"/>
                <a:sym typeface="Calibri"/>
              </a:endParaRPr>
            </a:p>
            <a:p>
              <a:pPr indent="0" lvl="0" marL="0" rtl="0" algn="ctr">
                <a:spcBef>
                  <a:spcPts val="0"/>
                </a:spcBef>
                <a:spcAft>
                  <a:spcPts val="0"/>
                </a:spcAft>
                <a:buNone/>
              </a:pPr>
              <a:r>
                <a:rPr lang="en" sz="1500">
                  <a:solidFill>
                    <a:srgbClr val="666666"/>
                  </a:solidFill>
                  <a:latin typeface="Calibri"/>
                  <a:ea typeface="Calibri"/>
                  <a:cs typeface="Calibri"/>
                  <a:sym typeface="Calibri"/>
                </a:rPr>
                <a:t>X</a:t>
              </a:r>
              <a:endParaRPr sz="1500">
                <a:solidFill>
                  <a:srgbClr val="666666"/>
                </a:solidFill>
                <a:latin typeface="Calibri"/>
                <a:ea typeface="Calibri"/>
                <a:cs typeface="Calibri"/>
                <a:sym typeface="Calibri"/>
              </a:endParaRPr>
            </a:p>
            <a:p>
              <a:pPr indent="0" lvl="0" marL="0" rtl="0" algn="ctr">
                <a:spcBef>
                  <a:spcPts val="0"/>
                </a:spcBef>
                <a:spcAft>
                  <a:spcPts val="0"/>
                </a:spcAft>
                <a:buNone/>
              </a:pPr>
              <a:r>
                <a:rPr lang="en" sz="1500">
                  <a:solidFill>
                    <a:srgbClr val="666666"/>
                  </a:solidFill>
                  <a:latin typeface="Calibri"/>
                  <a:ea typeface="Calibri"/>
                  <a:cs typeface="Calibri"/>
                  <a:sym typeface="Calibri"/>
                </a:rPr>
                <a:t>Ethical Dealing </a:t>
              </a:r>
              <a:endParaRPr sz="1500">
                <a:solidFill>
                  <a:srgbClr val="666666"/>
                </a:solidFill>
                <a:latin typeface="Calibri"/>
                <a:ea typeface="Calibri"/>
                <a:cs typeface="Calibri"/>
                <a:sym typeface="Calibri"/>
              </a:endParaRPr>
            </a:p>
            <a:p>
              <a:pPr indent="0" lvl="0" marL="0" rtl="0" algn="ctr">
                <a:spcBef>
                  <a:spcPts val="0"/>
                </a:spcBef>
                <a:spcAft>
                  <a:spcPts val="0"/>
                </a:spcAft>
                <a:buNone/>
              </a:pPr>
              <a:r>
                <a:rPr lang="en" sz="1500">
                  <a:solidFill>
                    <a:srgbClr val="FFFFFF"/>
                  </a:solidFill>
                  <a:latin typeface="Calibri"/>
                  <a:ea typeface="Calibri"/>
                  <a:cs typeface="Calibri"/>
                  <a:sym typeface="Calibri"/>
                </a:rPr>
                <a:t>_</a:t>
              </a:r>
              <a:r>
                <a:rPr lang="en" sz="1500">
                  <a:solidFill>
                    <a:schemeClr val="dk1"/>
                  </a:solidFill>
                  <a:latin typeface="Calibri"/>
                  <a:ea typeface="Calibri"/>
                  <a:cs typeface="Calibri"/>
                  <a:sym typeface="Calibri"/>
                </a:rPr>
                <a:t>______________</a:t>
              </a:r>
              <a:r>
                <a:rPr i="1" lang="en" sz="1800">
                  <a:solidFill>
                    <a:srgbClr val="F5931D"/>
                  </a:solidFill>
                  <a:latin typeface="Times New Roman"/>
                  <a:ea typeface="Times New Roman"/>
                  <a:cs typeface="Times New Roman"/>
                  <a:sym typeface="Times New Roman"/>
                </a:rPr>
                <a:t>Exceptional ROI</a:t>
              </a:r>
              <a:endParaRPr i="1" sz="1800">
                <a:solidFill>
                  <a:srgbClr val="F5931D"/>
                </a:solidFill>
                <a:latin typeface="Times New Roman"/>
                <a:ea typeface="Times New Roman"/>
                <a:cs typeface="Times New Roman"/>
                <a:sym typeface="Times New Roman"/>
              </a:endParaRPr>
            </a:p>
            <a:p>
              <a:pPr indent="0" lvl="0" marL="0" rtl="0" algn="l">
                <a:spcBef>
                  <a:spcPts val="0"/>
                </a:spcBef>
                <a:spcAft>
                  <a:spcPts val="0"/>
                </a:spcAft>
                <a:buNone/>
              </a:pPr>
              <a:r>
                <a:t/>
              </a:r>
              <a:endParaRPr sz="1700">
                <a:solidFill>
                  <a:srgbClr val="FFFFFF"/>
                </a:solidFill>
                <a:latin typeface="Calibri"/>
                <a:ea typeface="Calibri"/>
                <a:cs typeface="Calibri"/>
                <a:sym typeface="Calibri"/>
              </a:endParaRPr>
            </a:p>
            <a:p>
              <a:pPr indent="0" lvl="0" marL="0" rtl="0" algn="l">
                <a:spcBef>
                  <a:spcPts val="0"/>
                </a:spcBef>
                <a:spcAft>
                  <a:spcPts val="0"/>
                </a:spcAft>
                <a:buNone/>
              </a:pPr>
              <a:r>
                <a:t/>
              </a:r>
              <a:endParaRPr sz="1700">
                <a:solidFill>
                  <a:srgbClr val="FFFFFF"/>
                </a:solidFill>
                <a:latin typeface="Calibri"/>
                <a:ea typeface="Calibri"/>
                <a:cs typeface="Calibri"/>
                <a:sym typeface="Calibri"/>
              </a:endParaRPr>
            </a:p>
          </p:txBody>
        </p:sp>
      </p:grpSp>
      <p:sp>
        <p:nvSpPr>
          <p:cNvPr id="236" name="Google Shape;236;p22"/>
          <p:cNvSpPr txBox="1"/>
          <p:nvPr/>
        </p:nvSpPr>
        <p:spPr>
          <a:xfrm>
            <a:off x="4383100" y="1212900"/>
            <a:ext cx="2766000" cy="74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chemeClr val="dk2"/>
                </a:solidFill>
                <a:latin typeface="Roboto"/>
                <a:ea typeface="Roboto"/>
                <a:cs typeface="Roboto"/>
                <a:sym typeface="Roboto"/>
              </a:rPr>
              <a:t>We have C-Level executive talent in 5 industry verticals</a:t>
            </a:r>
            <a:r>
              <a:rPr lang="en" sz="1100">
                <a:solidFill>
                  <a:schemeClr val="dk2"/>
                </a:solidFill>
                <a:latin typeface="Roboto"/>
                <a:ea typeface="Roboto"/>
                <a:cs typeface="Roboto"/>
                <a:sym typeface="Roboto"/>
              </a:rPr>
              <a:t> who can engage with the CEO, COO, CTO, CIO on their level, speaking their language because we’ve walked in their shoes. </a:t>
            </a:r>
            <a:endParaRPr sz="1100">
              <a:solidFill>
                <a:schemeClr val="dk2"/>
              </a:solidFill>
              <a:latin typeface="Roboto"/>
              <a:ea typeface="Roboto"/>
              <a:cs typeface="Roboto"/>
              <a:sym typeface="Roboto"/>
            </a:endParaRPr>
          </a:p>
          <a:p>
            <a:pPr indent="0" lvl="0" marL="0" rtl="0" algn="l">
              <a:spcBef>
                <a:spcPts val="0"/>
              </a:spcBef>
              <a:spcAft>
                <a:spcPts val="0"/>
              </a:spcAft>
              <a:buNone/>
            </a:pPr>
            <a:r>
              <a:t/>
            </a:r>
            <a:endParaRPr sz="1100">
              <a:solidFill>
                <a:schemeClr val="dk2"/>
              </a:solidFill>
              <a:latin typeface="Roboto"/>
              <a:ea typeface="Roboto"/>
              <a:cs typeface="Roboto"/>
              <a:sym typeface="Roboto"/>
            </a:endParaRPr>
          </a:p>
          <a:p>
            <a:pPr indent="0" lvl="0" marL="0" rtl="0" algn="l">
              <a:spcBef>
                <a:spcPts val="0"/>
              </a:spcBef>
              <a:spcAft>
                <a:spcPts val="0"/>
              </a:spcAft>
              <a:buNone/>
            </a:pPr>
            <a:r>
              <a:rPr b="1" lang="en" sz="1100">
                <a:solidFill>
                  <a:schemeClr val="dk2"/>
                </a:solidFill>
                <a:latin typeface="Roboto"/>
                <a:ea typeface="Roboto"/>
                <a:cs typeface="Roboto"/>
                <a:sym typeface="Roboto"/>
              </a:rPr>
              <a:t>We have advanced global technologists who can </a:t>
            </a:r>
            <a:r>
              <a:rPr b="1" lang="en" sz="1100">
                <a:solidFill>
                  <a:srgbClr val="FF9900"/>
                </a:solidFill>
                <a:latin typeface="Roboto"/>
                <a:ea typeface="Roboto"/>
                <a:cs typeface="Roboto"/>
                <a:sym typeface="Roboto"/>
              </a:rPr>
              <a:t>apply</a:t>
            </a:r>
            <a:r>
              <a:rPr b="1" lang="en" sz="1100">
                <a:solidFill>
                  <a:schemeClr val="dk2"/>
                </a:solidFill>
                <a:latin typeface="Roboto"/>
                <a:ea typeface="Roboto"/>
                <a:cs typeface="Roboto"/>
                <a:sym typeface="Roboto"/>
              </a:rPr>
              <a:t> technology to solve complex industry problems. </a:t>
            </a:r>
            <a:endParaRPr b="1" sz="1100">
              <a:solidFill>
                <a:schemeClr val="dk2"/>
              </a:solidFill>
              <a:latin typeface="Roboto"/>
              <a:ea typeface="Roboto"/>
              <a:cs typeface="Roboto"/>
              <a:sym typeface="Roboto"/>
            </a:endParaRPr>
          </a:p>
          <a:p>
            <a:pPr indent="0" lvl="0" marL="0" rtl="0" algn="l">
              <a:spcBef>
                <a:spcPts val="0"/>
              </a:spcBef>
              <a:spcAft>
                <a:spcPts val="0"/>
              </a:spcAft>
              <a:buNone/>
            </a:pPr>
            <a:r>
              <a:rPr lang="en" sz="1100">
                <a:solidFill>
                  <a:schemeClr val="dk2"/>
                </a:solidFill>
                <a:latin typeface="Roboto"/>
                <a:ea typeface="Roboto"/>
                <a:cs typeface="Roboto"/>
                <a:sym typeface="Roboto"/>
              </a:rPr>
              <a:t>We don’t have just AI experts - we have applied AI experts in your industry vertical, who have already solved your problems. </a:t>
            </a:r>
            <a:endParaRPr sz="1100">
              <a:solidFill>
                <a:schemeClr val="dk2"/>
              </a:solidFill>
              <a:latin typeface="Roboto"/>
              <a:ea typeface="Roboto"/>
              <a:cs typeface="Roboto"/>
              <a:sym typeface="Roboto"/>
            </a:endParaRPr>
          </a:p>
          <a:p>
            <a:pPr indent="0" lvl="0" marL="0" rtl="0" algn="l">
              <a:spcBef>
                <a:spcPts val="0"/>
              </a:spcBef>
              <a:spcAft>
                <a:spcPts val="0"/>
              </a:spcAft>
              <a:buNone/>
            </a:pPr>
            <a:r>
              <a:t/>
            </a:r>
            <a:endParaRPr sz="1100">
              <a:solidFill>
                <a:schemeClr val="dk2"/>
              </a:solidFill>
              <a:latin typeface="Roboto"/>
              <a:ea typeface="Roboto"/>
              <a:cs typeface="Roboto"/>
              <a:sym typeface="Roboto"/>
            </a:endParaRPr>
          </a:p>
          <a:p>
            <a:pPr indent="0" lvl="0" marL="0" rtl="0" algn="l">
              <a:spcBef>
                <a:spcPts val="0"/>
              </a:spcBef>
              <a:spcAft>
                <a:spcPts val="0"/>
              </a:spcAft>
              <a:buNone/>
            </a:pPr>
            <a:r>
              <a:rPr b="1" lang="en" sz="1100">
                <a:solidFill>
                  <a:schemeClr val="dk2"/>
                </a:solidFill>
                <a:latin typeface="Roboto"/>
                <a:ea typeface="Roboto"/>
                <a:cs typeface="Roboto"/>
                <a:sym typeface="Roboto"/>
              </a:rPr>
              <a:t>We blend both executive strategy and applied technology  - and offer access to our services through any buyer vehicle</a:t>
            </a:r>
            <a:r>
              <a:rPr lang="en" sz="1100">
                <a:solidFill>
                  <a:schemeClr val="dk2"/>
                </a:solidFill>
                <a:latin typeface="Roboto"/>
                <a:ea typeface="Roboto"/>
                <a:cs typeface="Roboto"/>
                <a:sym typeface="Roboto"/>
              </a:rPr>
              <a:t>  SOW, fractional, traditional contracting, enabling us to move faster, deliver ROI from day 1, and expand accounts from point-of-entry to the C-Level quickly. </a:t>
            </a:r>
            <a:endParaRPr sz="1100">
              <a:solidFill>
                <a:schemeClr val="dk2"/>
              </a:solidFill>
              <a:latin typeface="Roboto"/>
              <a:ea typeface="Roboto"/>
              <a:cs typeface="Roboto"/>
              <a:sym typeface="Roboto"/>
            </a:endParaRPr>
          </a:p>
          <a:p>
            <a:pPr indent="0" lvl="0" marL="0" rtl="0" algn="l">
              <a:spcBef>
                <a:spcPts val="0"/>
              </a:spcBef>
              <a:spcAft>
                <a:spcPts val="0"/>
              </a:spcAft>
              <a:buNone/>
            </a:pPr>
            <a:r>
              <a:t/>
            </a:r>
            <a:endParaRPr sz="700">
              <a:solidFill>
                <a:schemeClr val="dk2"/>
              </a:solidFill>
              <a:latin typeface="Roboto"/>
              <a:ea typeface="Roboto"/>
              <a:cs typeface="Roboto"/>
              <a:sym typeface="Roboto"/>
            </a:endParaRPr>
          </a:p>
          <a:p>
            <a:pPr indent="0" lvl="0" marL="0" rtl="0" algn="l">
              <a:spcBef>
                <a:spcPts val="0"/>
              </a:spcBef>
              <a:spcAft>
                <a:spcPts val="0"/>
              </a:spcAft>
              <a:buNone/>
            </a:pPr>
            <a:r>
              <a:rPr b="1" lang="en" sz="1100">
                <a:solidFill>
                  <a:schemeClr val="dk2"/>
                </a:solidFill>
                <a:latin typeface="Roboto"/>
                <a:ea typeface="Roboto"/>
                <a:cs typeface="Roboto"/>
                <a:sym typeface="Roboto"/>
              </a:rPr>
              <a:t>We Know Nearshore Like No One Else</a:t>
            </a:r>
            <a:endParaRPr b="1" sz="1100">
              <a:solidFill>
                <a:schemeClr val="dk2"/>
              </a:solidFill>
              <a:latin typeface="Roboto"/>
              <a:ea typeface="Roboto"/>
              <a:cs typeface="Roboto"/>
              <a:sym typeface="Roboto"/>
            </a:endParaRPr>
          </a:p>
          <a:p>
            <a:pPr indent="0" lvl="0" marL="0" rtl="0" algn="l">
              <a:spcBef>
                <a:spcPts val="0"/>
              </a:spcBef>
              <a:spcAft>
                <a:spcPts val="0"/>
              </a:spcAft>
              <a:buNone/>
            </a:pPr>
            <a:r>
              <a:t/>
            </a:r>
            <a:endParaRPr sz="1100">
              <a:solidFill>
                <a:schemeClr val="dk2"/>
              </a:solidFill>
              <a:latin typeface="Roboto"/>
              <a:ea typeface="Roboto"/>
              <a:cs typeface="Roboto"/>
              <a:sym typeface="Roboto"/>
            </a:endParaRPr>
          </a:p>
          <a:p>
            <a:pPr indent="0" lvl="0" marL="0" rtl="0" algn="l">
              <a:spcBef>
                <a:spcPts val="0"/>
              </a:spcBef>
              <a:spcAft>
                <a:spcPts val="0"/>
              </a:spcAft>
              <a:buNone/>
            </a:pPr>
            <a:r>
              <a:t/>
            </a:r>
            <a:endParaRPr sz="1800">
              <a:solidFill>
                <a:schemeClr val="dk2"/>
              </a:solidFill>
            </a:endParaRPr>
          </a:p>
        </p:txBody>
      </p:sp>
      <p:pic>
        <p:nvPicPr>
          <p:cNvPr id="237" name="Google Shape;237;p22"/>
          <p:cNvPicPr preferRelativeResize="0"/>
          <p:nvPr/>
        </p:nvPicPr>
        <p:blipFill rotWithShape="1">
          <a:blip r:embed="rId4">
            <a:alphaModFix/>
          </a:blip>
          <a:srcRect b="73737" l="22723" r="24369" t="0"/>
          <a:stretch/>
        </p:blipFill>
        <p:spPr>
          <a:xfrm>
            <a:off x="7509425" y="4700650"/>
            <a:ext cx="1586026" cy="4428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23"/>
          <p:cNvSpPr txBox="1"/>
          <p:nvPr>
            <p:ph type="title"/>
          </p:nvPr>
        </p:nvSpPr>
        <p:spPr>
          <a:xfrm>
            <a:off x="1373800" y="0"/>
            <a:ext cx="7603800" cy="1523100"/>
          </a:xfrm>
          <a:prstGeom prst="rect">
            <a:avLst/>
          </a:prstGeom>
          <a:solidFill>
            <a:srgbClr val="38761D"/>
          </a:solidFill>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320">
                <a:solidFill>
                  <a:schemeClr val="lt1"/>
                </a:solidFill>
                <a:latin typeface="Roboto"/>
                <a:ea typeface="Roboto"/>
                <a:cs typeface="Roboto"/>
                <a:sym typeface="Roboto"/>
              </a:rPr>
              <a:t>LINES OF BUSINESS DESCRIPTIONS + MARKET EDUCATION IN EASILY EXPLAINED GRAPHICS</a:t>
            </a:r>
            <a:endParaRPr b="1" sz="2320">
              <a:solidFill>
                <a:schemeClr val="lt1"/>
              </a:solidFill>
              <a:latin typeface="Roboto"/>
              <a:ea typeface="Roboto"/>
              <a:cs typeface="Roboto"/>
              <a:sym typeface="Roboto"/>
            </a:endParaRPr>
          </a:p>
          <a:p>
            <a:pPr indent="0" lvl="0" marL="0" rtl="0" algn="l">
              <a:spcBef>
                <a:spcPts val="0"/>
              </a:spcBef>
              <a:spcAft>
                <a:spcPts val="0"/>
              </a:spcAft>
              <a:buSzPts val="990"/>
              <a:buNone/>
            </a:pPr>
            <a:r>
              <a:rPr lang="en" sz="2320">
                <a:solidFill>
                  <a:srgbClr val="000000"/>
                </a:solidFill>
                <a:latin typeface="Roboto Thin"/>
                <a:ea typeface="Roboto Thin"/>
                <a:cs typeface="Roboto Thin"/>
                <a:sym typeface="Roboto Thin"/>
              </a:rPr>
              <a:t>Example: </a:t>
            </a:r>
            <a:r>
              <a:rPr lang="en" sz="2320">
                <a:solidFill>
                  <a:srgbClr val="000000"/>
                </a:solidFill>
                <a:latin typeface="Roboto Thin"/>
                <a:ea typeface="Roboto Thin"/>
                <a:cs typeface="Roboto Thin"/>
                <a:sym typeface="Roboto Thin"/>
              </a:rPr>
              <a:t>offering customers flexibility and maximizing their ROI</a:t>
            </a:r>
            <a:endParaRPr sz="2320">
              <a:solidFill>
                <a:srgbClr val="000000"/>
              </a:solidFill>
              <a:latin typeface="Roboto Thin"/>
              <a:ea typeface="Roboto Thin"/>
              <a:cs typeface="Roboto Thin"/>
              <a:sym typeface="Roboto Thin"/>
            </a:endParaRPr>
          </a:p>
        </p:txBody>
      </p:sp>
      <p:grpSp>
        <p:nvGrpSpPr>
          <p:cNvPr id="243" name="Google Shape;243;p23"/>
          <p:cNvGrpSpPr/>
          <p:nvPr/>
        </p:nvGrpSpPr>
        <p:grpSpPr>
          <a:xfrm>
            <a:off x="111975" y="2249225"/>
            <a:ext cx="3360575" cy="2317625"/>
            <a:chOff x="188175" y="1487225"/>
            <a:chExt cx="3360575" cy="2317625"/>
          </a:xfrm>
        </p:grpSpPr>
        <p:pic>
          <p:nvPicPr>
            <p:cNvPr id="244" name="Google Shape;244;p23" title="File:Dall-e 3 (jan '24) artificial intelligence icon.png - Wikipedia"/>
            <p:cNvPicPr preferRelativeResize="0"/>
            <p:nvPr/>
          </p:nvPicPr>
          <p:blipFill>
            <a:blip r:embed="rId3">
              <a:alphaModFix/>
            </a:blip>
            <a:stretch>
              <a:fillRect/>
            </a:stretch>
          </p:blipFill>
          <p:spPr>
            <a:xfrm>
              <a:off x="1088525" y="1852625"/>
              <a:ext cx="1642675" cy="1642675"/>
            </a:xfrm>
            <a:prstGeom prst="rect">
              <a:avLst/>
            </a:prstGeom>
            <a:noFill/>
            <a:ln>
              <a:noFill/>
            </a:ln>
          </p:spPr>
        </p:pic>
        <p:sp>
          <p:nvSpPr>
            <p:cNvPr id="245" name="Google Shape;245;p23"/>
            <p:cNvSpPr/>
            <p:nvPr/>
          </p:nvSpPr>
          <p:spPr>
            <a:xfrm>
              <a:off x="1214613" y="1487225"/>
              <a:ext cx="1390500" cy="365400"/>
            </a:xfrm>
            <a:prstGeom prst="roundRect">
              <a:avLst>
                <a:gd fmla="val 16667" name="adj"/>
              </a:avLst>
            </a:prstGeom>
            <a:noFill/>
            <a:ln cap="flat" cmpd="sng" w="9525">
              <a:solidFill>
                <a:srgbClr val="F5931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Roboto"/>
                  <a:ea typeface="Roboto"/>
                  <a:cs typeface="Roboto"/>
                  <a:sym typeface="Roboto"/>
                </a:rPr>
                <a:t>Healthcare</a:t>
              </a:r>
              <a:endParaRPr b="1" sz="1100">
                <a:latin typeface="Roboto"/>
                <a:ea typeface="Roboto"/>
                <a:cs typeface="Roboto"/>
                <a:sym typeface="Roboto"/>
              </a:endParaRPr>
            </a:p>
          </p:txBody>
        </p:sp>
        <p:sp>
          <p:nvSpPr>
            <p:cNvPr id="246" name="Google Shape;246;p23"/>
            <p:cNvSpPr/>
            <p:nvPr/>
          </p:nvSpPr>
          <p:spPr>
            <a:xfrm>
              <a:off x="188175" y="1892650"/>
              <a:ext cx="900300" cy="707400"/>
            </a:xfrm>
            <a:prstGeom prst="roundRect">
              <a:avLst>
                <a:gd fmla="val 16667" name="adj"/>
              </a:avLst>
            </a:prstGeom>
            <a:noFill/>
            <a:ln cap="flat" cmpd="sng" w="9525">
              <a:solidFill>
                <a:srgbClr val="F5931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Roboto"/>
                  <a:ea typeface="Roboto"/>
                  <a:cs typeface="Roboto"/>
                  <a:sym typeface="Roboto"/>
                </a:rPr>
                <a:t>Utilities, energy and telecom</a:t>
              </a:r>
              <a:endParaRPr b="1" sz="1100">
                <a:latin typeface="Roboto"/>
                <a:ea typeface="Roboto"/>
                <a:cs typeface="Roboto"/>
                <a:sym typeface="Roboto"/>
              </a:endParaRPr>
            </a:p>
          </p:txBody>
        </p:sp>
        <p:sp>
          <p:nvSpPr>
            <p:cNvPr id="247" name="Google Shape;247;p23"/>
            <p:cNvSpPr/>
            <p:nvPr/>
          </p:nvSpPr>
          <p:spPr>
            <a:xfrm>
              <a:off x="492975" y="2767150"/>
              <a:ext cx="900300" cy="403500"/>
            </a:xfrm>
            <a:prstGeom prst="roundRect">
              <a:avLst>
                <a:gd fmla="val 16667" name="adj"/>
              </a:avLst>
            </a:prstGeom>
            <a:noFill/>
            <a:ln cap="flat" cmpd="sng" w="9525">
              <a:solidFill>
                <a:srgbClr val="F5931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Roboto"/>
                  <a:ea typeface="Roboto"/>
                  <a:cs typeface="Roboto"/>
                  <a:sym typeface="Roboto"/>
                </a:rPr>
                <a:t>Financial Services</a:t>
              </a:r>
              <a:endParaRPr b="1" sz="1100">
                <a:latin typeface="Roboto"/>
                <a:ea typeface="Roboto"/>
                <a:cs typeface="Roboto"/>
                <a:sym typeface="Roboto"/>
              </a:endParaRPr>
            </a:p>
          </p:txBody>
        </p:sp>
        <p:sp>
          <p:nvSpPr>
            <p:cNvPr id="248" name="Google Shape;248;p23"/>
            <p:cNvSpPr/>
            <p:nvPr/>
          </p:nvSpPr>
          <p:spPr>
            <a:xfrm>
              <a:off x="2781350" y="2311550"/>
              <a:ext cx="767400" cy="403500"/>
            </a:xfrm>
            <a:prstGeom prst="roundRect">
              <a:avLst>
                <a:gd fmla="val 16667" name="adj"/>
              </a:avLst>
            </a:prstGeom>
            <a:noFill/>
            <a:ln cap="flat" cmpd="sng" w="9525">
              <a:solidFill>
                <a:srgbClr val="F5931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Roboto"/>
                  <a:ea typeface="Roboto"/>
                  <a:cs typeface="Roboto"/>
                  <a:sym typeface="Roboto"/>
                </a:rPr>
                <a:t>FED / SLED</a:t>
              </a:r>
              <a:endParaRPr b="1" sz="1100">
                <a:latin typeface="Roboto"/>
                <a:ea typeface="Roboto"/>
                <a:cs typeface="Roboto"/>
                <a:sym typeface="Roboto"/>
              </a:endParaRPr>
            </a:p>
          </p:txBody>
        </p:sp>
        <p:sp>
          <p:nvSpPr>
            <p:cNvPr id="249" name="Google Shape;249;p23"/>
            <p:cNvSpPr/>
            <p:nvPr/>
          </p:nvSpPr>
          <p:spPr>
            <a:xfrm>
              <a:off x="1214613" y="3401350"/>
              <a:ext cx="1390500" cy="403500"/>
            </a:xfrm>
            <a:prstGeom prst="roundRect">
              <a:avLst>
                <a:gd fmla="val 16667" name="adj"/>
              </a:avLst>
            </a:prstGeom>
            <a:noFill/>
            <a:ln cap="flat" cmpd="sng" w="9525">
              <a:solidFill>
                <a:srgbClr val="F5931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Roboto"/>
                  <a:ea typeface="Roboto"/>
                  <a:cs typeface="Roboto"/>
                  <a:sym typeface="Roboto"/>
                </a:rPr>
                <a:t>High Tech + retail supply chain </a:t>
              </a:r>
              <a:endParaRPr b="1" sz="1100">
                <a:latin typeface="Roboto"/>
                <a:ea typeface="Roboto"/>
                <a:cs typeface="Roboto"/>
                <a:sym typeface="Roboto"/>
              </a:endParaRPr>
            </a:p>
          </p:txBody>
        </p:sp>
      </p:grpSp>
      <p:sp>
        <p:nvSpPr>
          <p:cNvPr id="250" name="Google Shape;250;p23"/>
          <p:cNvSpPr txBox="1"/>
          <p:nvPr/>
        </p:nvSpPr>
        <p:spPr>
          <a:xfrm>
            <a:off x="468975" y="1580050"/>
            <a:ext cx="2620800" cy="48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2"/>
                </a:solidFill>
                <a:latin typeface="Roboto"/>
                <a:ea typeface="Roboto"/>
                <a:cs typeface="Roboto"/>
                <a:sym typeface="Roboto"/>
              </a:rPr>
              <a:t>Executive Strategic Expertise</a:t>
            </a:r>
            <a:endParaRPr b="1" sz="1800">
              <a:solidFill>
                <a:schemeClr val="dk2"/>
              </a:solidFill>
              <a:latin typeface="Roboto"/>
              <a:ea typeface="Roboto"/>
              <a:cs typeface="Roboto"/>
              <a:sym typeface="Roboto"/>
            </a:endParaRPr>
          </a:p>
        </p:txBody>
      </p:sp>
      <p:grpSp>
        <p:nvGrpSpPr>
          <p:cNvPr id="251" name="Google Shape;251;p23"/>
          <p:cNvGrpSpPr/>
          <p:nvPr/>
        </p:nvGrpSpPr>
        <p:grpSpPr>
          <a:xfrm>
            <a:off x="3502100" y="1791900"/>
            <a:ext cx="4763300" cy="3897701"/>
            <a:chOff x="3349700" y="725100"/>
            <a:chExt cx="4763300" cy="3897701"/>
          </a:xfrm>
        </p:grpSpPr>
        <p:pic>
          <p:nvPicPr>
            <p:cNvPr id="252" name="Google Shape;252;p23" title="Vector for free use: Cloud vector"/>
            <p:cNvPicPr preferRelativeResize="0"/>
            <p:nvPr/>
          </p:nvPicPr>
          <p:blipFill>
            <a:blip r:embed="rId4">
              <a:alphaModFix amt="56000"/>
            </a:blip>
            <a:stretch>
              <a:fillRect/>
            </a:stretch>
          </p:blipFill>
          <p:spPr>
            <a:xfrm>
              <a:off x="3349700" y="725100"/>
              <a:ext cx="3897701" cy="3897701"/>
            </a:xfrm>
            <a:prstGeom prst="rect">
              <a:avLst/>
            </a:prstGeom>
            <a:noFill/>
            <a:ln>
              <a:noFill/>
            </a:ln>
          </p:spPr>
        </p:pic>
        <p:sp>
          <p:nvSpPr>
            <p:cNvPr id="253" name="Google Shape;253;p23"/>
            <p:cNvSpPr txBox="1"/>
            <p:nvPr/>
          </p:nvSpPr>
          <p:spPr>
            <a:xfrm>
              <a:off x="4132900" y="1886725"/>
              <a:ext cx="2382000" cy="73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666666"/>
                  </a:solidFill>
                  <a:latin typeface="Roboto"/>
                  <a:ea typeface="Roboto"/>
                  <a:cs typeface="Roboto"/>
                  <a:sym typeface="Roboto"/>
                </a:rPr>
                <a:t>Over 120 high caliber </a:t>
              </a:r>
              <a:r>
                <a:rPr b="1" lang="en">
                  <a:solidFill>
                    <a:srgbClr val="666666"/>
                  </a:solidFill>
                  <a:latin typeface="Roboto"/>
                  <a:ea typeface="Roboto"/>
                  <a:cs typeface="Roboto"/>
                  <a:sym typeface="Roboto"/>
                </a:rPr>
                <a:t>fractional, global </a:t>
              </a:r>
              <a:r>
                <a:rPr lang="en">
                  <a:solidFill>
                    <a:srgbClr val="666666"/>
                  </a:solidFill>
                  <a:latin typeface="Roboto"/>
                  <a:ea typeface="Roboto"/>
                  <a:cs typeface="Roboto"/>
                  <a:sym typeface="Roboto"/>
                </a:rPr>
                <a:t>technologists, business experts and doers with impeccable ethics and track records</a:t>
              </a:r>
              <a:endParaRPr>
                <a:solidFill>
                  <a:srgbClr val="666666"/>
                </a:solidFill>
                <a:latin typeface="Roboto"/>
                <a:ea typeface="Roboto"/>
                <a:cs typeface="Roboto"/>
                <a:sym typeface="Roboto"/>
              </a:endParaRPr>
            </a:p>
          </p:txBody>
        </p:sp>
        <p:cxnSp>
          <p:nvCxnSpPr>
            <p:cNvPr id="254" name="Google Shape;254;p23"/>
            <p:cNvCxnSpPr/>
            <p:nvPr/>
          </p:nvCxnSpPr>
          <p:spPr>
            <a:xfrm flipH="1" rot="10800000">
              <a:off x="6312250" y="1383550"/>
              <a:ext cx="1604700" cy="731100"/>
            </a:xfrm>
            <a:prstGeom prst="straightConnector1">
              <a:avLst/>
            </a:prstGeom>
            <a:noFill/>
            <a:ln cap="flat" cmpd="sng" w="9525">
              <a:solidFill>
                <a:schemeClr val="dk2"/>
              </a:solidFill>
              <a:prstDash val="solid"/>
              <a:round/>
              <a:headEnd len="med" w="med" type="none"/>
              <a:tailEnd len="med" w="med" type="triangle"/>
            </a:ln>
          </p:spPr>
        </p:cxnSp>
        <p:cxnSp>
          <p:nvCxnSpPr>
            <p:cNvPr id="255" name="Google Shape;255;p23"/>
            <p:cNvCxnSpPr>
              <a:stCxn id="253" idx="3"/>
              <a:endCxn id="256" idx="3"/>
            </p:cNvCxnSpPr>
            <p:nvPr/>
          </p:nvCxnSpPr>
          <p:spPr>
            <a:xfrm flipH="1" rot="10800000">
              <a:off x="6514900" y="2029975"/>
              <a:ext cx="1598100" cy="222300"/>
            </a:xfrm>
            <a:prstGeom prst="straightConnector1">
              <a:avLst/>
            </a:prstGeom>
            <a:noFill/>
            <a:ln cap="flat" cmpd="sng" w="9525">
              <a:solidFill>
                <a:schemeClr val="dk2"/>
              </a:solidFill>
              <a:prstDash val="solid"/>
              <a:round/>
              <a:headEnd len="med" w="med" type="none"/>
              <a:tailEnd len="med" w="med" type="triangle"/>
            </a:ln>
          </p:spPr>
        </p:cxnSp>
        <p:cxnSp>
          <p:nvCxnSpPr>
            <p:cNvPr id="257" name="Google Shape;257;p23"/>
            <p:cNvCxnSpPr/>
            <p:nvPr/>
          </p:nvCxnSpPr>
          <p:spPr>
            <a:xfrm>
              <a:off x="6743500" y="2680375"/>
              <a:ext cx="1244700" cy="22500"/>
            </a:xfrm>
            <a:prstGeom prst="straightConnector1">
              <a:avLst/>
            </a:prstGeom>
            <a:noFill/>
            <a:ln cap="flat" cmpd="sng" w="9525">
              <a:solidFill>
                <a:schemeClr val="dk2"/>
              </a:solidFill>
              <a:prstDash val="solid"/>
              <a:round/>
              <a:headEnd len="med" w="med" type="none"/>
              <a:tailEnd len="med" w="med" type="triangle"/>
            </a:ln>
          </p:spPr>
        </p:cxnSp>
        <p:cxnSp>
          <p:nvCxnSpPr>
            <p:cNvPr id="258" name="Google Shape;258;p23"/>
            <p:cNvCxnSpPr/>
            <p:nvPr/>
          </p:nvCxnSpPr>
          <p:spPr>
            <a:xfrm>
              <a:off x="6419150" y="3091150"/>
              <a:ext cx="1542300" cy="244800"/>
            </a:xfrm>
            <a:prstGeom prst="straightConnector1">
              <a:avLst/>
            </a:prstGeom>
            <a:noFill/>
            <a:ln cap="flat" cmpd="sng" w="9525">
              <a:solidFill>
                <a:schemeClr val="dk2"/>
              </a:solidFill>
              <a:prstDash val="solid"/>
              <a:round/>
              <a:headEnd len="med" w="med" type="none"/>
              <a:tailEnd len="med" w="med" type="triangle"/>
            </a:ln>
          </p:spPr>
        </p:cxnSp>
        <p:cxnSp>
          <p:nvCxnSpPr>
            <p:cNvPr id="259" name="Google Shape;259;p23"/>
            <p:cNvCxnSpPr/>
            <p:nvPr/>
          </p:nvCxnSpPr>
          <p:spPr>
            <a:xfrm>
              <a:off x="6190625" y="3395975"/>
              <a:ext cx="1735200" cy="519300"/>
            </a:xfrm>
            <a:prstGeom prst="straightConnector1">
              <a:avLst/>
            </a:prstGeom>
            <a:noFill/>
            <a:ln cap="flat" cmpd="sng" w="9525">
              <a:solidFill>
                <a:schemeClr val="dk2"/>
              </a:solidFill>
              <a:prstDash val="solid"/>
              <a:round/>
              <a:headEnd len="med" w="med" type="none"/>
              <a:tailEnd len="med" w="med" type="triangle"/>
            </a:ln>
          </p:spPr>
        </p:cxnSp>
      </p:grpSp>
      <p:sp>
        <p:nvSpPr>
          <p:cNvPr id="260" name="Google Shape;260;p23"/>
          <p:cNvSpPr txBox="1"/>
          <p:nvPr/>
        </p:nvSpPr>
        <p:spPr>
          <a:xfrm>
            <a:off x="3709300" y="1569225"/>
            <a:ext cx="2264100" cy="48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2"/>
                </a:solidFill>
                <a:latin typeface="Roboto"/>
                <a:ea typeface="Roboto"/>
                <a:cs typeface="Roboto"/>
                <a:sym typeface="Roboto"/>
              </a:rPr>
              <a:t>Fractional Applied Technology Experts</a:t>
            </a:r>
            <a:endParaRPr b="1" sz="1800">
              <a:solidFill>
                <a:schemeClr val="dk2"/>
              </a:solidFill>
              <a:latin typeface="Roboto"/>
              <a:ea typeface="Roboto"/>
              <a:cs typeface="Roboto"/>
              <a:sym typeface="Roboto"/>
            </a:endParaRPr>
          </a:p>
        </p:txBody>
      </p:sp>
      <p:sp>
        <p:nvSpPr>
          <p:cNvPr id="261" name="Google Shape;261;p23"/>
          <p:cNvSpPr txBox="1"/>
          <p:nvPr/>
        </p:nvSpPr>
        <p:spPr>
          <a:xfrm>
            <a:off x="6727500" y="1560375"/>
            <a:ext cx="2264100" cy="48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2"/>
                </a:solidFill>
                <a:latin typeface="Roboto"/>
                <a:ea typeface="Roboto"/>
                <a:cs typeface="Roboto"/>
                <a:sym typeface="Roboto"/>
              </a:rPr>
              <a:t>Delivered Any way the Buyer Wants</a:t>
            </a:r>
            <a:endParaRPr b="1" sz="1800">
              <a:solidFill>
                <a:schemeClr val="dk2"/>
              </a:solidFill>
              <a:latin typeface="Roboto"/>
              <a:ea typeface="Roboto"/>
              <a:cs typeface="Roboto"/>
              <a:sym typeface="Roboto"/>
            </a:endParaRPr>
          </a:p>
        </p:txBody>
      </p:sp>
      <p:sp>
        <p:nvSpPr>
          <p:cNvPr id="262" name="Google Shape;262;p23"/>
          <p:cNvSpPr txBox="1"/>
          <p:nvPr/>
        </p:nvSpPr>
        <p:spPr>
          <a:xfrm>
            <a:off x="3068350" y="1613150"/>
            <a:ext cx="741600" cy="48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F5931D"/>
                </a:solidFill>
              </a:rPr>
              <a:t>+</a:t>
            </a:r>
            <a:endParaRPr b="1" sz="2800">
              <a:solidFill>
                <a:srgbClr val="F5931D"/>
              </a:solidFill>
            </a:endParaRPr>
          </a:p>
        </p:txBody>
      </p:sp>
      <p:sp>
        <p:nvSpPr>
          <p:cNvPr id="263" name="Google Shape;263;p23"/>
          <p:cNvSpPr/>
          <p:nvPr/>
        </p:nvSpPr>
        <p:spPr>
          <a:xfrm>
            <a:off x="6035900" y="1675550"/>
            <a:ext cx="741600" cy="427800"/>
          </a:xfrm>
          <a:prstGeom prst="rightArrow">
            <a:avLst>
              <a:gd fmla="val 50000" name="adj1"/>
              <a:gd fmla="val 50000" name="adj2"/>
            </a:avLst>
          </a:prstGeom>
          <a:noFill/>
          <a:ln cap="flat" cmpd="sng" w="9525">
            <a:solidFill>
              <a:srgbClr val="F5931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64" name="Google Shape;264;p23"/>
          <p:cNvPicPr preferRelativeResize="0"/>
          <p:nvPr/>
        </p:nvPicPr>
        <p:blipFill rotWithShape="1">
          <a:blip r:embed="rId5">
            <a:alphaModFix/>
          </a:blip>
          <a:srcRect b="73737" l="22723" r="24369" t="0"/>
          <a:stretch/>
        </p:blipFill>
        <p:spPr>
          <a:xfrm>
            <a:off x="7509425" y="4700650"/>
            <a:ext cx="1586026" cy="4428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24"/>
          <p:cNvSpPr txBox="1"/>
          <p:nvPr>
            <p:ph type="title"/>
          </p:nvPr>
        </p:nvSpPr>
        <p:spPr>
          <a:xfrm>
            <a:off x="1373800" y="152400"/>
            <a:ext cx="7603800" cy="1177800"/>
          </a:xfrm>
          <a:prstGeom prst="rect">
            <a:avLst/>
          </a:prstGeom>
          <a:solidFill>
            <a:srgbClr val="38761D"/>
          </a:solidFill>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320">
                <a:solidFill>
                  <a:schemeClr val="lt1"/>
                </a:solidFill>
                <a:latin typeface="Roboto"/>
                <a:ea typeface="Roboto"/>
                <a:cs typeface="Roboto"/>
                <a:sym typeface="Roboto"/>
              </a:rPr>
              <a:t>MARKET INFORMATION - EDUCATE THE INVESTOR ABOUT HOW YOUR SOLUTION SERVES THE ATTRACTIVE MARKET</a:t>
            </a:r>
            <a:endParaRPr sz="2320">
              <a:solidFill>
                <a:schemeClr val="lt1"/>
              </a:solidFill>
              <a:latin typeface="Roboto Thin"/>
              <a:ea typeface="Roboto Thin"/>
              <a:cs typeface="Roboto Thin"/>
              <a:sym typeface="Roboto Thin"/>
            </a:endParaRPr>
          </a:p>
        </p:txBody>
      </p:sp>
      <p:sp>
        <p:nvSpPr>
          <p:cNvPr id="270" name="Google Shape;270;p24"/>
          <p:cNvSpPr txBox="1"/>
          <p:nvPr/>
        </p:nvSpPr>
        <p:spPr>
          <a:xfrm>
            <a:off x="1373800" y="1358575"/>
            <a:ext cx="3034800" cy="44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2"/>
                </a:solidFill>
                <a:latin typeface="Roboto"/>
                <a:ea typeface="Roboto"/>
                <a:cs typeface="Roboto"/>
                <a:sym typeface="Roboto"/>
              </a:rPr>
              <a:t>COMPANY NAME </a:t>
            </a:r>
            <a:r>
              <a:rPr lang="en" sz="1100">
                <a:solidFill>
                  <a:schemeClr val="dk2"/>
                </a:solidFill>
                <a:latin typeface="Roboto"/>
                <a:ea typeface="Roboto"/>
                <a:cs typeface="Roboto"/>
                <a:sym typeface="Roboto"/>
              </a:rPr>
              <a:t>is structured to deploy rapid ROI to customers by using its </a:t>
            </a:r>
            <a:r>
              <a:rPr lang="en" sz="1100">
                <a:solidFill>
                  <a:schemeClr val="dk2"/>
                </a:solidFill>
                <a:latin typeface="Roboto"/>
                <a:ea typeface="Roboto"/>
                <a:cs typeface="Roboto"/>
                <a:sym typeface="Roboto"/>
              </a:rPr>
              <a:t>global</a:t>
            </a:r>
            <a:r>
              <a:rPr lang="en" sz="1100">
                <a:solidFill>
                  <a:schemeClr val="dk2"/>
                </a:solidFill>
                <a:latin typeface="Roboto"/>
                <a:ea typeface="Roboto"/>
                <a:cs typeface="Roboto"/>
                <a:sym typeface="Roboto"/>
              </a:rPr>
              <a:t> network of highly qualified 1099 contractors and its versatile leadership team. This enables the firm to make cost effective, competitive proposals, and deliver value ahead of schedule while it avoids most fixed costs associated with staffing and consulting firms. </a:t>
            </a:r>
            <a:endParaRPr sz="1100">
              <a:solidFill>
                <a:schemeClr val="dk2"/>
              </a:solidFill>
              <a:latin typeface="Roboto"/>
              <a:ea typeface="Roboto"/>
              <a:cs typeface="Roboto"/>
              <a:sym typeface="Roboto"/>
            </a:endParaRPr>
          </a:p>
          <a:p>
            <a:pPr indent="0" lvl="0" marL="0" rtl="0" algn="l">
              <a:spcBef>
                <a:spcPts val="0"/>
              </a:spcBef>
              <a:spcAft>
                <a:spcPts val="0"/>
              </a:spcAft>
              <a:buNone/>
            </a:pPr>
            <a:r>
              <a:t/>
            </a:r>
            <a:endParaRPr sz="500">
              <a:solidFill>
                <a:schemeClr val="dk2"/>
              </a:solidFill>
              <a:latin typeface="Roboto"/>
              <a:ea typeface="Roboto"/>
              <a:cs typeface="Roboto"/>
              <a:sym typeface="Roboto"/>
            </a:endParaRPr>
          </a:p>
          <a:p>
            <a:pPr indent="0" lvl="0" marL="0" rtl="0" algn="l">
              <a:spcBef>
                <a:spcPts val="0"/>
              </a:spcBef>
              <a:spcAft>
                <a:spcPts val="0"/>
              </a:spcAft>
              <a:buNone/>
            </a:pPr>
            <a:r>
              <a:rPr lang="en" sz="1100">
                <a:solidFill>
                  <a:schemeClr val="dk2"/>
                </a:solidFill>
                <a:latin typeface="Roboto"/>
                <a:ea typeface="Roboto"/>
                <a:cs typeface="Roboto"/>
                <a:sym typeface="Roboto"/>
              </a:rPr>
              <a:t>COMPANY NAME</a:t>
            </a:r>
            <a:r>
              <a:rPr lang="en" sz="1100">
                <a:solidFill>
                  <a:schemeClr val="dk2"/>
                </a:solidFill>
                <a:latin typeface="Roboto"/>
                <a:ea typeface="Roboto"/>
                <a:cs typeface="Roboto"/>
                <a:sym typeface="Roboto"/>
              </a:rPr>
              <a:t>’s network offers senior and mid-senior level expertise in healthcare, utilities and telecom, energy, retail and supply chain, and high tech verticals, combined with experts in:</a:t>
            </a:r>
            <a:endParaRPr sz="1100">
              <a:solidFill>
                <a:schemeClr val="dk2"/>
              </a:solidFill>
              <a:latin typeface="Roboto"/>
              <a:ea typeface="Roboto"/>
              <a:cs typeface="Roboto"/>
              <a:sym typeface="Roboto"/>
            </a:endParaRPr>
          </a:p>
          <a:p>
            <a:pPr indent="0" lvl="0" marL="0" rtl="0" algn="l">
              <a:spcBef>
                <a:spcPts val="0"/>
              </a:spcBef>
              <a:spcAft>
                <a:spcPts val="0"/>
              </a:spcAft>
              <a:buNone/>
            </a:pPr>
            <a:r>
              <a:t/>
            </a:r>
            <a:endParaRPr sz="500">
              <a:solidFill>
                <a:schemeClr val="dk2"/>
              </a:solidFill>
              <a:latin typeface="Roboto"/>
              <a:ea typeface="Roboto"/>
              <a:cs typeface="Roboto"/>
              <a:sym typeface="Roboto"/>
            </a:endParaRPr>
          </a:p>
          <a:p>
            <a:pPr indent="-295275" lvl="0" marL="457200" rtl="0" algn="l">
              <a:spcBef>
                <a:spcPts val="0"/>
              </a:spcBef>
              <a:spcAft>
                <a:spcPts val="0"/>
              </a:spcAft>
              <a:buClr>
                <a:schemeClr val="dk2"/>
              </a:buClr>
              <a:buSzPts val="1050"/>
              <a:buFont typeface="Roboto"/>
              <a:buChar char="●"/>
            </a:pPr>
            <a:r>
              <a:rPr lang="en" sz="1050">
                <a:solidFill>
                  <a:schemeClr val="dk2"/>
                </a:solidFill>
                <a:latin typeface="Roboto"/>
                <a:ea typeface="Roboto"/>
                <a:cs typeface="Roboto"/>
                <a:sym typeface="Roboto"/>
              </a:rPr>
              <a:t>Artificial intelligence and machine learning</a:t>
            </a:r>
            <a:endParaRPr sz="1050">
              <a:solidFill>
                <a:schemeClr val="dk2"/>
              </a:solidFill>
              <a:latin typeface="Roboto"/>
              <a:ea typeface="Roboto"/>
              <a:cs typeface="Roboto"/>
              <a:sym typeface="Roboto"/>
            </a:endParaRPr>
          </a:p>
          <a:p>
            <a:pPr indent="-295275" lvl="0" marL="457200" rtl="0" algn="l">
              <a:spcBef>
                <a:spcPts val="0"/>
              </a:spcBef>
              <a:spcAft>
                <a:spcPts val="0"/>
              </a:spcAft>
              <a:buClr>
                <a:schemeClr val="dk2"/>
              </a:buClr>
              <a:buSzPts val="1050"/>
              <a:buFont typeface="Roboto"/>
              <a:buChar char="●"/>
            </a:pPr>
            <a:r>
              <a:rPr lang="en" sz="1050">
                <a:solidFill>
                  <a:schemeClr val="dk2"/>
                </a:solidFill>
                <a:latin typeface="Roboto"/>
                <a:ea typeface="Roboto"/>
                <a:cs typeface="Roboto"/>
                <a:sym typeface="Roboto"/>
              </a:rPr>
              <a:t>DevOps and enterprise/solution architecture/sales engineering</a:t>
            </a:r>
            <a:endParaRPr sz="1050">
              <a:solidFill>
                <a:schemeClr val="dk2"/>
              </a:solidFill>
              <a:latin typeface="Roboto"/>
              <a:ea typeface="Roboto"/>
              <a:cs typeface="Roboto"/>
              <a:sym typeface="Roboto"/>
            </a:endParaRPr>
          </a:p>
          <a:p>
            <a:pPr indent="-295275" lvl="0" marL="457200" rtl="0" algn="l">
              <a:spcBef>
                <a:spcPts val="0"/>
              </a:spcBef>
              <a:spcAft>
                <a:spcPts val="0"/>
              </a:spcAft>
              <a:buClr>
                <a:schemeClr val="dk2"/>
              </a:buClr>
              <a:buSzPts val="1050"/>
              <a:buFont typeface="Roboto"/>
              <a:buChar char="●"/>
            </a:pPr>
            <a:r>
              <a:rPr lang="en" sz="1050">
                <a:solidFill>
                  <a:schemeClr val="dk2"/>
                </a:solidFill>
                <a:latin typeface="Roboto"/>
                <a:ea typeface="Roboto"/>
                <a:cs typeface="Roboto"/>
                <a:sym typeface="Roboto"/>
              </a:rPr>
              <a:t>Network architecture and cyber security</a:t>
            </a:r>
            <a:endParaRPr sz="1050">
              <a:solidFill>
                <a:schemeClr val="dk2"/>
              </a:solidFill>
              <a:latin typeface="Roboto"/>
              <a:ea typeface="Roboto"/>
              <a:cs typeface="Roboto"/>
              <a:sym typeface="Roboto"/>
            </a:endParaRPr>
          </a:p>
          <a:p>
            <a:pPr indent="-295275" lvl="0" marL="457200" rtl="0" algn="l">
              <a:spcBef>
                <a:spcPts val="0"/>
              </a:spcBef>
              <a:spcAft>
                <a:spcPts val="0"/>
              </a:spcAft>
              <a:buClr>
                <a:schemeClr val="dk2"/>
              </a:buClr>
              <a:buSzPts val="1050"/>
              <a:buFont typeface="Roboto"/>
              <a:buChar char="●"/>
            </a:pPr>
            <a:r>
              <a:rPr lang="en" sz="1050">
                <a:solidFill>
                  <a:schemeClr val="dk2"/>
                </a:solidFill>
                <a:latin typeface="Roboto"/>
                <a:ea typeface="Roboto"/>
                <a:cs typeface="Roboto"/>
                <a:sym typeface="Roboto"/>
              </a:rPr>
              <a:t>Geospatial applications</a:t>
            </a:r>
            <a:endParaRPr sz="1050">
              <a:solidFill>
                <a:schemeClr val="dk2"/>
              </a:solidFill>
              <a:latin typeface="Roboto"/>
              <a:ea typeface="Roboto"/>
              <a:cs typeface="Roboto"/>
              <a:sym typeface="Roboto"/>
            </a:endParaRPr>
          </a:p>
          <a:p>
            <a:pPr indent="-295275" lvl="0" marL="457200" rtl="0" algn="l">
              <a:spcBef>
                <a:spcPts val="0"/>
              </a:spcBef>
              <a:spcAft>
                <a:spcPts val="0"/>
              </a:spcAft>
              <a:buClr>
                <a:schemeClr val="dk2"/>
              </a:buClr>
              <a:buSzPts val="1050"/>
              <a:buFont typeface="Roboto"/>
              <a:buChar char="●"/>
            </a:pPr>
            <a:r>
              <a:rPr lang="en" sz="1050">
                <a:solidFill>
                  <a:schemeClr val="dk2"/>
                </a:solidFill>
                <a:latin typeface="Roboto"/>
                <a:ea typeface="Roboto"/>
                <a:cs typeface="Roboto"/>
                <a:sym typeface="Roboto"/>
              </a:rPr>
              <a:t>Marketing analytics</a:t>
            </a:r>
            <a:endParaRPr sz="1050">
              <a:solidFill>
                <a:schemeClr val="dk2"/>
              </a:solidFill>
              <a:latin typeface="Roboto"/>
              <a:ea typeface="Roboto"/>
              <a:cs typeface="Roboto"/>
              <a:sym typeface="Roboto"/>
            </a:endParaRPr>
          </a:p>
          <a:p>
            <a:pPr indent="-295275" lvl="0" marL="457200" rtl="0" algn="l">
              <a:spcBef>
                <a:spcPts val="0"/>
              </a:spcBef>
              <a:spcAft>
                <a:spcPts val="0"/>
              </a:spcAft>
              <a:buClr>
                <a:schemeClr val="dk2"/>
              </a:buClr>
              <a:buSzPts val="1050"/>
              <a:buFont typeface="Roboto"/>
              <a:buChar char="●"/>
            </a:pPr>
            <a:r>
              <a:rPr lang="en" sz="1050">
                <a:solidFill>
                  <a:schemeClr val="dk2"/>
                </a:solidFill>
                <a:latin typeface="Roboto"/>
                <a:ea typeface="Roboto"/>
                <a:cs typeface="Roboto"/>
                <a:sym typeface="Roboto"/>
              </a:rPr>
              <a:t>Sales enablement and prospecting</a:t>
            </a:r>
            <a:endParaRPr sz="1050">
              <a:solidFill>
                <a:schemeClr val="dk2"/>
              </a:solidFill>
              <a:latin typeface="Roboto"/>
              <a:ea typeface="Roboto"/>
              <a:cs typeface="Roboto"/>
              <a:sym typeface="Roboto"/>
            </a:endParaRPr>
          </a:p>
          <a:p>
            <a:pPr indent="-295275" lvl="0" marL="457200" rtl="0" algn="l">
              <a:spcBef>
                <a:spcPts val="0"/>
              </a:spcBef>
              <a:spcAft>
                <a:spcPts val="0"/>
              </a:spcAft>
              <a:buClr>
                <a:schemeClr val="dk2"/>
              </a:buClr>
              <a:buSzPts val="1050"/>
              <a:buFont typeface="Roboto"/>
              <a:buChar char="●"/>
            </a:pPr>
            <a:r>
              <a:rPr lang="en" sz="1050">
                <a:solidFill>
                  <a:schemeClr val="dk2"/>
                </a:solidFill>
                <a:latin typeface="Roboto"/>
                <a:ea typeface="Roboto"/>
                <a:cs typeface="Roboto"/>
                <a:sym typeface="Roboto"/>
              </a:rPr>
              <a:t>M&amp;A, scaling, and valuation </a:t>
            </a:r>
            <a:endParaRPr sz="1050">
              <a:solidFill>
                <a:schemeClr val="dk2"/>
              </a:solidFill>
              <a:latin typeface="Roboto"/>
              <a:ea typeface="Roboto"/>
              <a:cs typeface="Roboto"/>
              <a:sym typeface="Roboto"/>
            </a:endParaRPr>
          </a:p>
          <a:p>
            <a:pPr indent="-295275" lvl="0" marL="457200" rtl="0" algn="l">
              <a:spcBef>
                <a:spcPts val="0"/>
              </a:spcBef>
              <a:spcAft>
                <a:spcPts val="0"/>
              </a:spcAft>
              <a:buClr>
                <a:schemeClr val="dk2"/>
              </a:buClr>
              <a:buSzPts val="1050"/>
              <a:buFont typeface="Roboto"/>
              <a:buChar char="●"/>
            </a:pPr>
            <a:r>
              <a:rPr lang="en" sz="1050">
                <a:solidFill>
                  <a:schemeClr val="dk2"/>
                </a:solidFill>
                <a:latin typeface="Roboto"/>
                <a:ea typeface="Roboto"/>
                <a:cs typeface="Roboto"/>
                <a:sym typeface="Roboto"/>
              </a:rPr>
              <a:t>Augmented reality</a:t>
            </a:r>
            <a:r>
              <a:rPr lang="en" sz="1100">
                <a:solidFill>
                  <a:schemeClr val="dk2"/>
                </a:solidFill>
                <a:latin typeface="Roboto"/>
                <a:ea typeface="Roboto"/>
                <a:cs typeface="Roboto"/>
                <a:sym typeface="Roboto"/>
              </a:rPr>
              <a:t>   </a:t>
            </a:r>
            <a:r>
              <a:rPr lang="en" sz="1300">
                <a:solidFill>
                  <a:schemeClr val="dk2"/>
                </a:solidFill>
                <a:latin typeface="Roboto"/>
                <a:ea typeface="Roboto"/>
                <a:cs typeface="Roboto"/>
                <a:sym typeface="Roboto"/>
              </a:rPr>
              <a:t> </a:t>
            </a:r>
            <a:endParaRPr sz="1700">
              <a:solidFill>
                <a:schemeClr val="dk2"/>
              </a:solidFill>
            </a:endParaRPr>
          </a:p>
        </p:txBody>
      </p:sp>
      <p:pic>
        <p:nvPicPr>
          <p:cNvPr id="271" name="Google Shape;271;p24"/>
          <p:cNvPicPr preferRelativeResize="0"/>
          <p:nvPr/>
        </p:nvPicPr>
        <p:blipFill rotWithShape="1">
          <a:blip r:embed="rId3">
            <a:alphaModFix/>
          </a:blip>
          <a:srcRect b="11076" l="2900" r="52332" t="25119"/>
          <a:stretch/>
        </p:blipFill>
        <p:spPr>
          <a:xfrm>
            <a:off x="4572000" y="1419775"/>
            <a:ext cx="4001400" cy="3208151"/>
          </a:xfrm>
          <a:prstGeom prst="rect">
            <a:avLst/>
          </a:prstGeom>
          <a:noFill/>
          <a:ln>
            <a:noFill/>
          </a:ln>
        </p:spPr>
      </p:pic>
      <p:sp>
        <p:nvSpPr>
          <p:cNvPr id="272" name="Google Shape;272;p24"/>
          <p:cNvSpPr txBox="1"/>
          <p:nvPr/>
        </p:nvSpPr>
        <p:spPr>
          <a:xfrm>
            <a:off x="5126550" y="884400"/>
            <a:ext cx="3446700" cy="445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chemeClr val="dk2"/>
                </a:solidFill>
                <a:latin typeface="Roboto"/>
                <a:ea typeface="Roboto"/>
                <a:cs typeface="Roboto"/>
                <a:sym typeface="Roboto"/>
              </a:rPr>
              <a:t>A Global 1099 Network Optimized for Value Delivery</a:t>
            </a:r>
            <a:endParaRPr b="1" sz="1500">
              <a:solidFill>
                <a:schemeClr val="dk2"/>
              </a:solidFill>
              <a:latin typeface="Roboto"/>
              <a:ea typeface="Roboto"/>
              <a:cs typeface="Roboto"/>
              <a:sym typeface="Roboto"/>
            </a:endParaRPr>
          </a:p>
        </p:txBody>
      </p:sp>
      <p:sp>
        <p:nvSpPr>
          <p:cNvPr id="273" name="Google Shape;273;p24"/>
          <p:cNvSpPr/>
          <p:nvPr/>
        </p:nvSpPr>
        <p:spPr>
          <a:xfrm>
            <a:off x="4422450" y="1330200"/>
            <a:ext cx="704100" cy="33873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4" name="Google Shape;274;p24"/>
          <p:cNvSpPr txBox="1"/>
          <p:nvPr/>
        </p:nvSpPr>
        <p:spPr>
          <a:xfrm>
            <a:off x="4092400" y="4416675"/>
            <a:ext cx="3372000" cy="63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2"/>
                </a:solidFill>
                <a:latin typeface="Roboto"/>
                <a:ea typeface="Roboto"/>
                <a:cs typeface="Roboto"/>
                <a:sym typeface="Roboto"/>
              </a:rPr>
              <a:t>Over 120 high caliber fractional technologists, business experts and doers with impeccable ethics</a:t>
            </a:r>
            <a:endParaRPr b="1">
              <a:solidFill>
                <a:schemeClr val="dk2"/>
              </a:solidFill>
              <a:latin typeface="Roboto"/>
              <a:ea typeface="Roboto"/>
              <a:cs typeface="Roboto"/>
              <a:sym typeface="Roboto"/>
            </a:endParaRPr>
          </a:p>
        </p:txBody>
      </p:sp>
      <p:pic>
        <p:nvPicPr>
          <p:cNvPr id="275" name="Google Shape;275;p24"/>
          <p:cNvPicPr preferRelativeResize="0"/>
          <p:nvPr/>
        </p:nvPicPr>
        <p:blipFill rotWithShape="1">
          <a:blip r:embed="rId4">
            <a:alphaModFix/>
          </a:blip>
          <a:srcRect b="73737" l="22723" r="24369" t="0"/>
          <a:stretch/>
        </p:blipFill>
        <p:spPr>
          <a:xfrm>
            <a:off x="7509425" y="4700650"/>
            <a:ext cx="1586026" cy="4428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25"/>
          <p:cNvSpPr txBox="1"/>
          <p:nvPr>
            <p:ph type="title"/>
          </p:nvPr>
        </p:nvSpPr>
        <p:spPr>
          <a:xfrm>
            <a:off x="1427275" y="140225"/>
            <a:ext cx="6846000" cy="2334600"/>
          </a:xfrm>
          <a:prstGeom prst="rect">
            <a:avLst/>
          </a:prstGeom>
          <a:solidFill>
            <a:srgbClr val="38761D"/>
          </a:solidFill>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320">
                <a:solidFill>
                  <a:schemeClr val="lt1"/>
                </a:solidFill>
                <a:latin typeface="Roboto"/>
                <a:ea typeface="Roboto"/>
                <a:cs typeface="Roboto"/>
                <a:sym typeface="Roboto"/>
              </a:rPr>
              <a:t>QUANTIFY THE OPPORTUNITY = MARKET EDUCATION AND HOW YOUR SOLUTION SERVES THE MARKET. USE DATA IF POSSIBLE DETAILING Total Addressible Market (TAM), Serviceable Addressible Market (SAM), </a:t>
            </a:r>
            <a:r>
              <a:rPr b="1" lang="en" sz="2320">
                <a:solidFill>
                  <a:schemeClr val="lt1"/>
                </a:solidFill>
                <a:latin typeface="Roboto"/>
                <a:ea typeface="Roboto"/>
                <a:cs typeface="Roboto"/>
                <a:sym typeface="Roboto"/>
              </a:rPr>
              <a:t>Serviceable</a:t>
            </a:r>
            <a:r>
              <a:rPr b="1" lang="en" sz="2320">
                <a:solidFill>
                  <a:schemeClr val="lt1"/>
                </a:solidFill>
                <a:latin typeface="Roboto"/>
                <a:ea typeface="Roboto"/>
                <a:cs typeface="Roboto"/>
                <a:sym typeface="Roboto"/>
              </a:rPr>
              <a:t> Obtainable Market (SOM) </a:t>
            </a:r>
            <a:endParaRPr sz="2320">
              <a:solidFill>
                <a:schemeClr val="lt1"/>
              </a:solidFill>
              <a:latin typeface="Roboto Thin"/>
              <a:ea typeface="Roboto Thin"/>
              <a:cs typeface="Roboto Thin"/>
              <a:sym typeface="Roboto Thin"/>
            </a:endParaRPr>
          </a:p>
        </p:txBody>
      </p:sp>
      <p:sp>
        <p:nvSpPr>
          <p:cNvPr id="281" name="Google Shape;281;p25"/>
          <p:cNvSpPr txBox="1"/>
          <p:nvPr/>
        </p:nvSpPr>
        <p:spPr>
          <a:xfrm>
            <a:off x="970075" y="2421475"/>
            <a:ext cx="3098100" cy="29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50">
                <a:solidFill>
                  <a:schemeClr val="dk2"/>
                </a:solidFill>
                <a:latin typeface="Roboto"/>
                <a:ea typeface="Roboto"/>
                <a:cs typeface="Roboto"/>
                <a:sym typeface="Roboto"/>
              </a:rPr>
              <a:t>Repositioning a staffing firm as an innovative and credible thought leader on the future of workforce trends in today’s noisy market trends requires multiple types of marketing efforts. </a:t>
            </a:r>
            <a:endParaRPr sz="1150">
              <a:solidFill>
                <a:schemeClr val="dk2"/>
              </a:solidFill>
              <a:latin typeface="Roboto"/>
              <a:ea typeface="Roboto"/>
              <a:cs typeface="Roboto"/>
              <a:sym typeface="Roboto"/>
            </a:endParaRPr>
          </a:p>
          <a:p>
            <a:pPr indent="0" lvl="0" marL="0" rtl="0" algn="l">
              <a:spcBef>
                <a:spcPts val="0"/>
              </a:spcBef>
              <a:spcAft>
                <a:spcPts val="0"/>
              </a:spcAft>
              <a:buNone/>
            </a:pPr>
            <a:r>
              <a:t/>
            </a:r>
            <a:endParaRPr sz="1150">
              <a:solidFill>
                <a:schemeClr val="dk2"/>
              </a:solidFill>
              <a:latin typeface="Roboto"/>
              <a:ea typeface="Roboto"/>
              <a:cs typeface="Roboto"/>
              <a:sym typeface="Roboto"/>
            </a:endParaRPr>
          </a:p>
          <a:p>
            <a:pPr indent="0" lvl="0" marL="0" rtl="0" algn="l">
              <a:spcBef>
                <a:spcPts val="0"/>
              </a:spcBef>
              <a:spcAft>
                <a:spcPts val="0"/>
              </a:spcAft>
              <a:buNone/>
            </a:pPr>
            <a:r>
              <a:rPr lang="en" sz="1150">
                <a:solidFill>
                  <a:schemeClr val="dk2"/>
                </a:solidFill>
                <a:latin typeface="Roboto"/>
                <a:ea typeface="Roboto"/>
                <a:cs typeface="Roboto"/>
                <a:sym typeface="Roboto"/>
              </a:rPr>
              <a:t>COMPANY NAME</a:t>
            </a:r>
            <a:r>
              <a:rPr lang="en" sz="1150">
                <a:solidFill>
                  <a:schemeClr val="dk2"/>
                </a:solidFill>
                <a:latin typeface="Roboto"/>
                <a:ea typeface="Roboto"/>
                <a:cs typeface="Roboto"/>
                <a:sym typeface="Roboto"/>
              </a:rPr>
              <a:t> has developed several media and AI vehicles that can be immediately leveraged to draw attention, engage prospects, and break through the noise in the marketplace. </a:t>
            </a:r>
            <a:endParaRPr sz="1150">
              <a:solidFill>
                <a:schemeClr val="dk2"/>
              </a:solidFill>
              <a:latin typeface="Roboto"/>
              <a:ea typeface="Roboto"/>
              <a:cs typeface="Roboto"/>
              <a:sym typeface="Roboto"/>
            </a:endParaRPr>
          </a:p>
          <a:p>
            <a:pPr indent="0" lvl="0" marL="0" rtl="0" algn="l">
              <a:spcBef>
                <a:spcPts val="0"/>
              </a:spcBef>
              <a:spcAft>
                <a:spcPts val="0"/>
              </a:spcAft>
              <a:buNone/>
            </a:pPr>
            <a:r>
              <a:t/>
            </a:r>
            <a:endParaRPr sz="1200">
              <a:solidFill>
                <a:schemeClr val="dk2"/>
              </a:solidFill>
              <a:latin typeface="Roboto"/>
              <a:ea typeface="Roboto"/>
              <a:cs typeface="Roboto"/>
              <a:sym typeface="Roboto"/>
            </a:endParaRPr>
          </a:p>
        </p:txBody>
      </p:sp>
      <p:sp>
        <p:nvSpPr>
          <p:cNvPr id="282" name="Google Shape;282;p25"/>
          <p:cNvSpPr/>
          <p:nvPr/>
        </p:nvSpPr>
        <p:spPr>
          <a:xfrm>
            <a:off x="610650" y="2369800"/>
            <a:ext cx="4452900" cy="2192400"/>
          </a:xfrm>
          <a:prstGeom prst="homePlate">
            <a:avLst>
              <a:gd fmla="val 50000" name="adj"/>
            </a:avLst>
          </a:prstGeom>
          <a:noFill/>
          <a:ln cap="flat" cmpd="sng" w="9525">
            <a:solidFill>
              <a:srgbClr val="FCE5C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83" name="Google Shape;283;p25"/>
          <p:cNvPicPr preferRelativeResize="0"/>
          <p:nvPr/>
        </p:nvPicPr>
        <p:blipFill rotWithShape="1">
          <a:blip r:embed="rId3">
            <a:alphaModFix/>
          </a:blip>
          <a:srcRect b="73737" l="22723" r="24369" t="0"/>
          <a:stretch/>
        </p:blipFill>
        <p:spPr>
          <a:xfrm>
            <a:off x="7509425" y="4700650"/>
            <a:ext cx="1586026" cy="442850"/>
          </a:xfrm>
          <a:prstGeom prst="rect">
            <a:avLst/>
          </a:prstGeom>
          <a:noFill/>
          <a:ln>
            <a:noFill/>
          </a:ln>
        </p:spPr>
      </p:pic>
      <p:sp>
        <p:nvSpPr>
          <p:cNvPr id="284" name="Google Shape;284;p25"/>
          <p:cNvSpPr/>
          <p:nvPr/>
        </p:nvSpPr>
        <p:spPr>
          <a:xfrm>
            <a:off x="4655788" y="2599600"/>
            <a:ext cx="1348800" cy="1962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t>$218B</a:t>
            </a:r>
            <a:endParaRPr b="1" sz="2000"/>
          </a:p>
          <a:p>
            <a:pPr indent="0" lvl="0" marL="0" rtl="0" algn="ctr">
              <a:spcBef>
                <a:spcPts val="0"/>
              </a:spcBef>
              <a:spcAft>
                <a:spcPts val="0"/>
              </a:spcAft>
              <a:buNone/>
            </a:pPr>
            <a:r>
              <a:rPr b="1" lang="en" sz="2000"/>
              <a:t>TAM</a:t>
            </a:r>
            <a:endParaRPr b="1" sz="2000"/>
          </a:p>
          <a:p>
            <a:pPr indent="0" lvl="0" marL="0" rtl="0" algn="ctr">
              <a:spcBef>
                <a:spcPts val="0"/>
              </a:spcBef>
              <a:spcAft>
                <a:spcPts val="0"/>
              </a:spcAft>
              <a:buNone/>
            </a:pPr>
            <a:r>
              <a:rPr lang="en"/>
              <a:t>Staffing and Workforce Solutions Market</a:t>
            </a:r>
            <a:endParaRPr/>
          </a:p>
        </p:txBody>
      </p:sp>
      <p:sp>
        <p:nvSpPr>
          <p:cNvPr id="285" name="Google Shape;285;p25"/>
          <p:cNvSpPr/>
          <p:nvPr/>
        </p:nvSpPr>
        <p:spPr>
          <a:xfrm>
            <a:off x="6124600" y="2599600"/>
            <a:ext cx="1348800" cy="1099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t>$106B</a:t>
            </a:r>
            <a:endParaRPr b="1" sz="2000"/>
          </a:p>
          <a:p>
            <a:pPr indent="0" lvl="0" marL="0" rtl="0" algn="ctr">
              <a:spcBef>
                <a:spcPts val="0"/>
              </a:spcBef>
              <a:spcAft>
                <a:spcPts val="0"/>
              </a:spcAft>
              <a:buNone/>
            </a:pPr>
            <a:r>
              <a:rPr b="1" lang="en" sz="2000"/>
              <a:t>SAM</a:t>
            </a:r>
            <a:endParaRPr b="1" sz="2000"/>
          </a:p>
          <a:p>
            <a:pPr indent="0" lvl="0" marL="0" rtl="0" algn="ctr">
              <a:spcBef>
                <a:spcPts val="0"/>
              </a:spcBef>
              <a:spcAft>
                <a:spcPts val="0"/>
              </a:spcAft>
              <a:buNone/>
            </a:pPr>
            <a:r>
              <a:rPr lang="en"/>
              <a:t>Fractional Solutions</a:t>
            </a:r>
            <a:endParaRPr/>
          </a:p>
        </p:txBody>
      </p:sp>
      <p:sp>
        <p:nvSpPr>
          <p:cNvPr id="286" name="Google Shape;286;p25"/>
          <p:cNvSpPr/>
          <p:nvPr/>
        </p:nvSpPr>
        <p:spPr>
          <a:xfrm>
            <a:off x="7593400" y="2599600"/>
            <a:ext cx="1348800" cy="629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t>$10B</a:t>
            </a:r>
            <a:endParaRPr b="1" sz="1200"/>
          </a:p>
          <a:p>
            <a:pPr indent="0" lvl="0" marL="0" rtl="0" algn="ctr">
              <a:spcBef>
                <a:spcPts val="0"/>
              </a:spcBef>
              <a:spcAft>
                <a:spcPts val="0"/>
              </a:spcAft>
              <a:buNone/>
            </a:pPr>
            <a:r>
              <a:rPr b="1" lang="en" sz="1200"/>
              <a:t>SOM</a:t>
            </a:r>
            <a:endParaRPr b="1" sz="1200"/>
          </a:p>
          <a:p>
            <a:pPr indent="0" lvl="0" marL="0" rtl="0" algn="ctr">
              <a:spcBef>
                <a:spcPts val="0"/>
              </a:spcBef>
              <a:spcAft>
                <a:spcPts val="0"/>
              </a:spcAft>
              <a:buNone/>
            </a:pPr>
            <a:r>
              <a:rPr lang="en" sz="600"/>
              <a:t>Accessible through channel and direct</a:t>
            </a:r>
            <a:endParaRPr sz="600"/>
          </a:p>
        </p:txBody>
      </p:sp>
      <p:cxnSp>
        <p:nvCxnSpPr>
          <p:cNvPr id="287" name="Google Shape;287;p25"/>
          <p:cNvCxnSpPr>
            <a:stCxn id="286" idx="2"/>
          </p:cNvCxnSpPr>
          <p:nvPr/>
        </p:nvCxnSpPr>
        <p:spPr>
          <a:xfrm>
            <a:off x="8267800" y="3229300"/>
            <a:ext cx="6000" cy="557400"/>
          </a:xfrm>
          <a:prstGeom prst="straightConnector1">
            <a:avLst/>
          </a:prstGeom>
          <a:noFill/>
          <a:ln cap="flat" cmpd="sng" w="9525">
            <a:solidFill>
              <a:schemeClr val="dk2"/>
            </a:solidFill>
            <a:prstDash val="solid"/>
            <a:round/>
            <a:headEnd len="med" w="med" type="stealth"/>
            <a:tailEnd len="med" w="med" type="none"/>
          </a:ln>
        </p:spPr>
      </p:cxnSp>
      <p:sp>
        <p:nvSpPr>
          <p:cNvPr id="288" name="Google Shape;288;p25"/>
          <p:cNvSpPr txBox="1"/>
          <p:nvPr/>
        </p:nvSpPr>
        <p:spPr>
          <a:xfrm>
            <a:off x="7725250" y="3804675"/>
            <a:ext cx="1043100" cy="32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dk2"/>
                </a:solidFill>
              </a:rPr>
              <a:t>5YR Target 1.2% market share</a:t>
            </a:r>
            <a:endParaRPr sz="1200">
              <a:solidFill>
                <a:schemeClr val="dk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26"/>
          <p:cNvSpPr/>
          <p:nvPr/>
        </p:nvSpPr>
        <p:spPr>
          <a:xfrm>
            <a:off x="5525550" y="1923000"/>
            <a:ext cx="3448200" cy="1914600"/>
          </a:xfrm>
          <a:prstGeom prst="downArrowCallout">
            <a:avLst>
              <a:gd fmla="val 25000" name="adj1"/>
              <a:gd fmla="val 25000" name="adj2"/>
              <a:gd fmla="val 25000" name="adj3"/>
              <a:gd fmla="val 64977" name="adj4"/>
            </a:avLst>
          </a:prstGeom>
          <a:solidFill>
            <a:schemeClr val="lt1"/>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4" name="Google Shape;294;p26"/>
          <p:cNvSpPr/>
          <p:nvPr/>
        </p:nvSpPr>
        <p:spPr>
          <a:xfrm>
            <a:off x="5525550" y="170400"/>
            <a:ext cx="3448200" cy="1914600"/>
          </a:xfrm>
          <a:prstGeom prst="downArrowCallout">
            <a:avLst>
              <a:gd fmla="val 25000" name="adj1"/>
              <a:gd fmla="val 25000" name="adj2"/>
              <a:gd fmla="val 25000" name="adj3"/>
              <a:gd fmla="val 64977" name="adj4"/>
            </a:avLst>
          </a:prstGeom>
          <a:no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5" name="Google Shape;295;p26"/>
          <p:cNvSpPr txBox="1"/>
          <p:nvPr/>
        </p:nvSpPr>
        <p:spPr>
          <a:xfrm>
            <a:off x="5411925" y="3580350"/>
            <a:ext cx="3601200" cy="1442400"/>
          </a:xfrm>
          <a:prstGeom prst="rect">
            <a:avLst/>
          </a:prstGeom>
          <a:solidFill>
            <a:srgbClr val="FCE5CD"/>
          </a:solidFill>
          <a:ln cap="flat" cmpd="sng" w="9525">
            <a:solidFill>
              <a:srgbClr val="999999"/>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dk2"/>
                </a:solidFill>
                <a:latin typeface="Roboto"/>
                <a:ea typeface="Roboto"/>
                <a:cs typeface="Roboto"/>
                <a:sym typeface="Roboto"/>
              </a:rPr>
              <a:t>COMPANY NAME</a:t>
            </a:r>
            <a:r>
              <a:rPr b="1" lang="en" sz="1600">
                <a:solidFill>
                  <a:schemeClr val="dk2"/>
                </a:solidFill>
                <a:latin typeface="Roboto"/>
                <a:ea typeface="Roboto"/>
                <a:cs typeface="Roboto"/>
                <a:sym typeface="Roboto"/>
              </a:rPr>
              <a:t>’s Differentiation</a:t>
            </a:r>
            <a:endParaRPr b="1" sz="1600">
              <a:solidFill>
                <a:schemeClr val="dk2"/>
              </a:solidFill>
              <a:latin typeface="Roboto"/>
              <a:ea typeface="Roboto"/>
              <a:cs typeface="Roboto"/>
              <a:sym typeface="Roboto"/>
            </a:endParaRPr>
          </a:p>
          <a:p>
            <a:pPr indent="-292100" lvl="0" marL="457200" rtl="0" algn="l">
              <a:spcBef>
                <a:spcPts val="0"/>
              </a:spcBef>
              <a:spcAft>
                <a:spcPts val="0"/>
              </a:spcAft>
              <a:buClr>
                <a:schemeClr val="dk2"/>
              </a:buClr>
              <a:buSzPts val="1000"/>
              <a:buFont typeface="Roboto"/>
              <a:buChar char="●"/>
            </a:pPr>
            <a:r>
              <a:rPr lang="en" sz="1000">
                <a:solidFill>
                  <a:schemeClr val="dk2"/>
                </a:solidFill>
                <a:latin typeface="Roboto"/>
                <a:ea typeface="Roboto"/>
                <a:cs typeface="Roboto"/>
                <a:sym typeface="Roboto"/>
              </a:rPr>
              <a:t>Flexible talent solutions</a:t>
            </a:r>
            <a:endParaRPr sz="1000">
              <a:solidFill>
                <a:schemeClr val="dk2"/>
              </a:solidFill>
              <a:latin typeface="Roboto"/>
              <a:ea typeface="Roboto"/>
              <a:cs typeface="Roboto"/>
              <a:sym typeface="Roboto"/>
            </a:endParaRPr>
          </a:p>
          <a:p>
            <a:pPr indent="-292100" lvl="0" marL="457200" rtl="0" algn="l">
              <a:spcBef>
                <a:spcPts val="0"/>
              </a:spcBef>
              <a:spcAft>
                <a:spcPts val="0"/>
              </a:spcAft>
              <a:buClr>
                <a:schemeClr val="dk2"/>
              </a:buClr>
              <a:buSzPts val="1000"/>
              <a:buFont typeface="Roboto"/>
              <a:buChar char="●"/>
            </a:pPr>
            <a:r>
              <a:rPr lang="en" sz="1000">
                <a:solidFill>
                  <a:schemeClr val="dk2"/>
                </a:solidFill>
                <a:latin typeface="Roboto"/>
                <a:ea typeface="Roboto"/>
                <a:cs typeface="Roboto"/>
                <a:sym typeface="Roboto"/>
              </a:rPr>
              <a:t>Top of market technical and business capabilities</a:t>
            </a:r>
            <a:endParaRPr sz="1000">
              <a:solidFill>
                <a:schemeClr val="dk2"/>
              </a:solidFill>
              <a:latin typeface="Roboto"/>
              <a:ea typeface="Roboto"/>
              <a:cs typeface="Roboto"/>
              <a:sym typeface="Roboto"/>
            </a:endParaRPr>
          </a:p>
          <a:p>
            <a:pPr indent="-292100" lvl="0" marL="457200" rtl="0" algn="l">
              <a:spcBef>
                <a:spcPts val="0"/>
              </a:spcBef>
              <a:spcAft>
                <a:spcPts val="0"/>
              </a:spcAft>
              <a:buClr>
                <a:schemeClr val="dk2"/>
              </a:buClr>
              <a:buSzPts val="1000"/>
              <a:buFont typeface="Roboto"/>
              <a:buChar char="●"/>
            </a:pPr>
            <a:r>
              <a:rPr lang="en" sz="1000">
                <a:solidFill>
                  <a:schemeClr val="dk2"/>
                </a:solidFill>
                <a:latin typeface="Roboto"/>
                <a:ea typeface="Roboto"/>
                <a:cs typeface="Roboto"/>
                <a:sym typeface="Roboto"/>
              </a:rPr>
              <a:t>Accessible ON DEMAND, enabling companies to control costs, boost margins, generate immediate ROI</a:t>
            </a:r>
            <a:endParaRPr sz="1000">
              <a:solidFill>
                <a:schemeClr val="dk2"/>
              </a:solidFill>
              <a:latin typeface="Roboto"/>
              <a:ea typeface="Roboto"/>
              <a:cs typeface="Roboto"/>
              <a:sym typeface="Roboto"/>
            </a:endParaRPr>
          </a:p>
          <a:p>
            <a:pPr indent="-292100" lvl="0" marL="457200" rtl="0" algn="l">
              <a:spcBef>
                <a:spcPts val="0"/>
              </a:spcBef>
              <a:spcAft>
                <a:spcPts val="0"/>
              </a:spcAft>
              <a:buClr>
                <a:schemeClr val="dk2"/>
              </a:buClr>
              <a:buSzPts val="1000"/>
              <a:buFont typeface="Roboto"/>
              <a:buChar char="●"/>
            </a:pPr>
            <a:r>
              <a:rPr lang="en" sz="1000">
                <a:solidFill>
                  <a:schemeClr val="dk2"/>
                </a:solidFill>
                <a:latin typeface="Roboto"/>
                <a:ea typeface="Roboto"/>
                <a:cs typeface="Roboto"/>
                <a:sym typeface="Roboto"/>
              </a:rPr>
              <a:t>We’re a “staffing smart cloud” geared toward the future of talent acquisition in our 5 industry verticals</a:t>
            </a:r>
            <a:endParaRPr sz="1000">
              <a:solidFill>
                <a:schemeClr val="dk2"/>
              </a:solidFill>
              <a:latin typeface="Roboto"/>
              <a:ea typeface="Roboto"/>
              <a:cs typeface="Roboto"/>
              <a:sym typeface="Roboto"/>
            </a:endParaRPr>
          </a:p>
        </p:txBody>
      </p:sp>
      <p:sp>
        <p:nvSpPr>
          <p:cNvPr id="296" name="Google Shape;296;p26"/>
          <p:cNvSpPr txBox="1"/>
          <p:nvPr>
            <p:ph type="title"/>
          </p:nvPr>
        </p:nvSpPr>
        <p:spPr>
          <a:xfrm>
            <a:off x="1274875" y="140225"/>
            <a:ext cx="4101300" cy="846900"/>
          </a:xfrm>
          <a:prstGeom prst="rect">
            <a:avLst/>
          </a:prstGeom>
          <a:solidFill>
            <a:srgbClr val="38761D"/>
          </a:solidFill>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220">
                <a:solidFill>
                  <a:schemeClr val="lt1"/>
                </a:solidFill>
                <a:latin typeface="Roboto"/>
                <a:ea typeface="Roboto"/>
                <a:cs typeface="Roboto"/>
                <a:sym typeface="Roboto"/>
              </a:rPr>
              <a:t>SUMMARY - PROBLEM + PAIN POINTS + YOUR SOLUTION </a:t>
            </a:r>
            <a:endParaRPr b="1" sz="2220">
              <a:solidFill>
                <a:schemeClr val="lt1"/>
              </a:solidFill>
              <a:latin typeface="Roboto"/>
              <a:ea typeface="Roboto"/>
              <a:cs typeface="Roboto"/>
              <a:sym typeface="Roboto"/>
            </a:endParaRPr>
          </a:p>
        </p:txBody>
      </p:sp>
      <p:sp>
        <p:nvSpPr>
          <p:cNvPr id="297" name="Google Shape;297;p26"/>
          <p:cNvSpPr txBox="1"/>
          <p:nvPr/>
        </p:nvSpPr>
        <p:spPr>
          <a:xfrm>
            <a:off x="1362600" y="987000"/>
            <a:ext cx="3819300" cy="378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50">
                <a:solidFill>
                  <a:schemeClr val="dk2"/>
                </a:solidFill>
                <a:latin typeface="Roboto"/>
                <a:ea typeface="Roboto"/>
                <a:cs typeface="Roboto"/>
                <a:sym typeface="Roboto"/>
              </a:rPr>
              <a:t>COMPANY NAME </a:t>
            </a:r>
            <a:r>
              <a:rPr lang="en" sz="1150">
                <a:solidFill>
                  <a:schemeClr val="dk2"/>
                </a:solidFill>
                <a:latin typeface="Roboto"/>
                <a:ea typeface="Roboto"/>
                <a:cs typeface="Roboto"/>
                <a:sym typeface="Roboto"/>
              </a:rPr>
              <a:t>built its business around “where the puck is going” in the labor market over the next decade. With less operating budget available for tech labor, high and rising US labor costs, and capital expenditure shifting away from large software projects to the AI and automation ecosystem, US staffing firms need to create value faster and more economically than ever. </a:t>
            </a:r>
            <a:endParaRPr sz="1150">
              <a:solidFill>
                <a:schemeClr val="dk2"/>
              </a:solidFill>
              <a:latin typeface="Roboto"/>
              <a:ea typeface="Roboto"/>
              <a:cs typeface="Roboto"/>
              <a:sym typeface="Roboto"/>
            </a:endParaRPr>
          </a:p>
          <a:p>
            <a:pPr indent="0" lvl="0" marL="0" rtl="0" algn="l">
              <a:spcBef>
                <a:spcPts val="0"/>
              </a:spcBef>
              <a:spcAft>
                <a:spcPts val="0"/>
              </a:spcAft>
              <a:buNone/>
            </a:pPr>
            <a:r>
              <a:t/>
            </a:r>
            <a:endParaRPr sz="1150">
              <a:solidFill>
                <a:schemeClr val="dk2"/>
              </a:solidFill>
              <a:latin typeface="Roboto"/>
              <a:ea typeface="Roboto"/>
              <a:cs typeface="Roboto"/>
              <a:sym typeface="Roboto"/>
            </a:endParaRPr>
          </a:p>
          <a:p>
            <a:pPr indent="0" lvl="0" marL="0" rtl="0" algn="l">
              <a:spcBef>
                <a:spcPts val="0"/>
              </a:spcBef>
              <a:spcAft>
                <a:spcPts val="0"/>
              </a:spcAft>
              <a:buNone/>
            </a:pPr>
            <a:r>
              <a:rPr lang="en" sz="1150">
                <a:solidFill>
                  <a:schemeClr val="dk2"/>
                </a:solidFill>
                <a:latin typeface="Roboto"/>
                <a:ea typeface="Roboto"/>
                <a:cs typeface="Roboto"/>
                <a:sym typeface="Roboto"/>
              </a:rPr>
              <a:t>This means partnering with workforce solutions firms that can offer much more than “finding the right people”. US companies are becoming more demanding, and more precise in the problems they need to solve. </a:t>
            </a:r>
            <a:endParaRPr sz="1150">
              <a:solidFill>
                <a:schemeClr val="dk2"/>
              </a:solidFill>
              <a:latin typeface="Roboto"/>
              <a:ea typeface="Roboto"/>
              <a:cs typeface="Roboto"/>
              <a:sym typeface="Roboto"/>
            </a:endParaRPr>
          </a:p>
          <a:p>
            <a:pPr indent="0" lvl="0" marL="0" rtl="0" algn="l">
              <a:spcBef>
                <a:spcPts val="0"/>
              </a:spcBef>
              <a:spcAft>
                <a:spcPts val="0"/>
              </a:spcAft>
              <a:buNone/>
            </a:pPr>
            <a:r>
              <a:t/>
            </a:r>
            <a:endParaRPr sz="1150">
              <a:solidFill>
                <a:schemeClr val="dk2"/>
              </a:solidFill>
              <a:latin typeface="Roboto"/>
              <a:ea typeface="Roboto"/>
              <a:cs typeface="Roboto"/>
              <a:sym typeface="Roboto"/>
            </a:endParaRPr>
          </a:p>
          <a:p>
            <a:pPr indent="0" lvl="0" marL="0" rtl="0" algn="l">
              <a:spcBef>
                <a:spcPts val="0"/>
              </a:spcBef>
              <a:spcAft>
                <a:spcPts val="0"/>
              </a:spcAft>
              <a:buNone/>
            </a:pPr>
            <a:r>
              <a:rPr lang="en" sz="1150">
                <a:solidFill>
                  <a:schemeClr val="dk2"/>
                </a:solidFill>
                <a:latin typeface="Roboto"/>
                <a:ea typeface="Roboto"/>
                <a:cs typeface="Roboto"/>
                <a:sym typeface="Roboto"/>
              </a:rPr>
              <a:t>COMPANY NAME </a:t>
            </a:r>
            <a:r>
              <a:rPr lang="en" sz="1150">
                <a:solidFill>
                  <a:schemeClr val="dk2"/>
                </a:solidFill>
                <a:latin typeface="Roboto"/>
                <a:ea typeface="Roboto"/>
                <a:cs typeface="Roboto"/>
                <a:sym typeface="Roboto"/>
              </a:rPr>
              <a:t>gives firms a flexible range of options that are highly differentiated from traditional staffing, professional services, and consultancies – all at costs that are affordable – generating guaranteed ROI, and </a:t>
            </a:r>
            <a:r>
              <a:rPr i="1" lang="en" sz="1150">
                <a:solidFill>
                  <a:schemeClr val="dk2"/>
                </a:solidFill>
                <a:latin typeface="Roboto"/>
                <a:ea typeface="Roboto"/>
                <a:cs typeface="Roboto"/>
                <a:sym typeface="Roboto"/>
              </a:rPr>
              <a:t>defending ROI</a:t>
            </a:r>
            <a:r>
              <a:rPr lang="en" sz="1150">
                <a:solidFill>
                  <a:schemeClr val="dk2"/>
                </a:solidFill>
                <a:latin typeface="Roboto"/>
                <a:ea typeface="Roboto"/>
                <a:cs typeface="Roboto"/>
                <a:sym typeface="Roboto"/>
              </a:rPr>
              <a:t>, without the risks associated with traditional staffing. </a:t>
            </a:r>
            <a:endParaRPr sz="1150">
              <a:solidFill>
                <a:schemeClr val="dk2"/>
              </a:solidFill>
              <a:latin typeface="Roboto"/>
              <a:ea typeface="Roboto"/>
              <a:cs typeface="Roboto"/>
              <a:sym typeface="Roboto"/>
            </a:endParaRPr>
          </a:p>
          <a:p>
            <a:pPr indent="0" lvl="0" marL="0" rtl="0" algn="l">
              <a:spcBef>
                <a:spcPts val="0"/>
              </a:spcBef>
              <a:spcAft>
                <a:spcPts val="0"/>
              </a:spcAft>
              <a:buNone/>
            </a:pPr>
            <a:r>
              <a:t/>
            </a:r>
            <a:endParaRPr>
              <a:solidFill>
                <a:schemeClr val="dk2"/>
              </a:solidFill>
              <a:latin typeface="Roboto"/>
              <a:ea typeface="Roboto"/>
              <a:cs typeface="Roboto"/>
              <a:sym typeface="Roboto"/>
            </a:endParaRPr>
          </a:p>
          <a:p>
            <a:pPr indent="0" lvl="0" marL="0" rtl="0" algn="l">
              <a:spcBef>
                <a:spcPts val="0"/>
              </a:spcBef>
              <a:spcAft>
                <a:spcPts val="0"/>
              </a:spcAft>
              <a:buNone/>
            </a:pPr>
            <a:r>
              <a:t/>
            </a:r>
            <a:endParaRPr>
              <a:solidFill>
                <a:schemeClr val="dk2"/>
              </a:solidFill>
              <a:latin typeface="Roboto"/>
              <a:ea typeface="Roboto"/>
              <a:cs typeface="Roboto"/>
              <a:sym typeface="Roboto"/>
            </a:endParaRPr>
          </a:p>
          <a:p>
            <a:pPr indent="0" lvl="0" marL="0" rtl="0" algn="l">
              <a:spcBef>
                <a:spcPts val="0"/>
              </a:spcBef>
              <a:spcAft>
                <a:spcPts val="0"/>
              </a:spcAft>
              <a:buNone/>
            </a:pPr>
            <a:r>
              <a:t/>
            </a:r>
            <a:endParaRPr>
              <a:solidFill>
                <a:schemeClr val="dk2"/>
              </a:solidFill>
              <a:latin typeface="Roboto"/>
              <a:ea typeface="Roboto"/>
              <a:cs typeface="Roboto"/>
              <a:sym typeface="Roboto"/>
            </a:endParaRPr>
          </a:p>
          <a:p>
            <a:pPr indent="0" lvl="0" marL="0" rtl="0" algn="l">
              <a:spcBef>
                <a:spcPts val="0"/>
              </a:spcBef>
              <a:spcAft>
                <a:spcPts val="0"/>
              </a:spcAft>
              <a:buNone/>
            </a:pPr>
            <a:r>
              <a:t/>
            </a:r>
            <a:endParaRPr>
              <a:solidFill>
                <a:schemeClr val="dk2"/>
              </a:solidFill>
              <a:latin typeface="Roboto"/>
              <a:ea typeface="Roboto"/>
              <a:cs typeface="Roboto"/>
              <a:sym typeface="Roboto"/>
            </a:endParaRPr>
          </a:p>
        </p:txBody>
      </p:sp>
      <p:sp>
        <p:nvSpPr>
          <p:cNvPr id="298" name="Google Shape;298;p26"/>
          <p:cNvSpPr txBox="1"/>
          <p:nvPr/>
        </p:nvSpPr>
        <p:spPr>
          <a:xfrm>
            <a:off x="5411925" y="179525"/>
            <a:ext cx="3601200" cy="118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dk2"/>
                </a:solidFill>
                <a:latin typeface="Roboto"/>
                <a:ea typeface="Roboto"/>
                <a:cs typeface="Roboto"/>
                <a:sym typeface="Roboto"/>
              </a:rPr>
              <a:t>Industry Problem:</a:t>
            </a:r>
            <a:endParaRPr b="1" sz="1600">
              <a:solidFill>
                <a:schemeClr val="dk2"/>
              </a:solidFill>
              <a:latin typeface="Roboto"/>
              <a:ea typeface="Roboto"/>
              <a:cs typeface="Roboto"/>
              <a:sym typeface="Roboto"/>
            </a:endParaRPr>
          </a:p>
          <a:p>
            <a:pPr indent="-292100" lvl="0" marL="457200" rtl="0" algn="l">
              <a:spcBef>
                <a:spcPts val="0"/>
              </a:spcBef>
              <a:spcAft>
                <a:spcPts val="0"/>
              </a:spcAft>
              <a:buClr>
                <a:schemeClr val="dk2"/>
              </a:buClr>
              <a:buSzPts val="1000"/>
              <a:buFont typeface="Roboto"/>
              <a:buChar char="●"/>
            </a:pPr>
            <a:r>
              <a:rPr lang="en" sz="1000">
                <a:solidFill>
                  <a:schemeClr val="dk2"/>
                </a:solidFill>
                <a:latin typeface="Roboto"/>
                <a:ea typeface="Roboto"/>
                <a:cs typeface="Roboto"/>
                <a:sym typeface="Roboto"/>
              </a:rPr>
              <a:t>Declining growth forecasts</a:t>
            </a:r>
            <a:endParaRPr sz="1000">
              <a:solidFill>
                <a:schemeClr val="dk2"/>
              </a:solidFill>
              <a:latin typeface="Roboto"/>
              <a:ea typeface="Roboto"/>
              <a:cs typeface="Roboto"/>
              <a:sym typeface="Roboto"/>
            </a:endParaRPr>
          </a:p>
          <a:p>
            <a:pPr indent="-292100" lvl="0" marL="457200" rtl="0" algn="l">
              <a:spcBef>
                <a:spcPts val="0"/>
              </a:spcBef>
              <a:spcAft>
                <a:spcPts val="0"/>
              </a:spcAft>
              <a:buClr>
                <a:schemeClr val="dk2"/>
              </a:buClr>
              <a:buSzPts val="1000"/>
              <a:buFont typeface="Roboto"/>
              <a:buChar char="●"/>
            </a:pPr>
            <a:r>
              <a:rPr lang="en" sz="1000">
                <a:solidFill>
                  <a:schemeClr val="dk2"/>
                </a:solidFill>
                <a:latin typeface="Roboto"/>
                <a:ea typeface="Roboto"/>
                <a:cs typeface="Roboto"/>
                <a:sym typeface="Roboto"/>
              </a:rPr>
              <a:t>Opportunities are more complex than ever</a:t>
            </a:r>
            <a:endParaRPr sz="1000">
              <a:solidFill>
                <a:schemeClr val="dk2"/>
              </a:solidFill>
              <a:latin typeface="Roboto"/>
              <a:ea typeface="Roboto"/>
              <a:cs typeface="Roboto"/>
              <a:sym typeface="Roboto"/>
            </a:endParaRPr>
          </a:p>
          <a:p>
            <a:pPr indent="-292100" lvl="0" marL="457200" rtl="0" algn="l">
              <a:spcBef>
                <a:spcPts val="0"/>
              </a:spcBef>
              <a:spcAft>
                <a:spcPts val="0"/>
              </a:spcAft>
              <a:buClr>
                <a:schemeClr val="dk2"/>
              </a:buClr>
              <a:buSzPts val="1000"/>
              <a:buFont typeface="Roboto"/>
              <a:buChar char="●"/>
            </a:pPr>
            <a:r>
              <a:rPr lang="en" sz="1000">
                <a:solidFill>
                  <a:schemeClr val="dk2"/>
                </a:solidFill>
                <a:latin typeface="Roboto"/>
                <a:ea typeface="Roboto"/>
                <a:cs typeface="Roboto"/>
                <a:sym typeface="Roboto"/>
              </a:rPr>
              <a:t>Current staffing solutions aren’t flexible enough to meet the pace and unpredictability of the increasingly global market </a:t>
            </a:r>
            <a:endParaRPr sz="1000">
              <a:solidFill>
                <a:schemeClr val="dk2"/>
              </a:solidFill>
              <a:latin typeface="Roboto"/>
              <a:ea typeface="Roboto"/>
              <a:cs typeface="Roboto"/>
              <a:sym typeface="Roboto"/>
            </a:endParaRPr>
          </a:p>
        </p:txBody>
      </p:sp>
      <p:sp>
        <p:nvSpPr>
          <p:cNvPr id="299" name="Google Shape;299;p26"/>
          <p:cNvSpPr txBox="1"/>
          <p:nvPr/>
        </p:nvSpPr>
        <p:spPr>
          <a:xfrm>
            <a:off x="5411925" y="1832900"/>
            <a:ext cx="3601200" cy="1338600"/>
          </a:xfrm>
          <a:prstGeom prst="rect">
            <a:avLst/>
          </a:prstGeom>
          <a:solidFill>
            <a:schemeClr val="lt1"/>
          </a:solidFill>
          <a:ln cap="flat" cmpd="sng" w="9525">
            <a:solidFill>
              <a:srgbClr val="999999"/>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dk2"/>
                </a:solidFill>
                <a:latin typeface="Roboto"/>
                <a:ea typeface="Roboto"/>
                <a:cs typeface="Roboto"/>
                <a:sym typeface="Roboto"/>
              </a:rPr>
              <a:t>Specific Pain Points:</a:t>
            </a:r>
            <a:endParaRPr b="1" sz="1600">
              <a:solidFill>
                <a:schemeClr val="dk2"/>
              </a:solidFill>
              <a:latin typeface="Roboto"/>
              <a:ea typeface="Roboto"/>
              <a:cs typeface="Roboto"/>
              <a:sym typeface="Roboto"/>
            </a:endParaRPr>
          </a:p>
          <a:p>
            <a:pPr indent="-292100" lvl="0" marL="457200" rtl="0" algn="l">
              <a:spcBef>
                <a:spcPts val="0"/>
              </a:spcBef>
              <a:spcAft>
                <a:spcPts val="0"/>
              </a:spcAft>
              <a:buClr>
                <a:schemeClr val="dk2"/>
              </a:buClr>
              <a:buSzPts val="1000"/>
              <a:buFont typeface="Roboto"/>
              <a:buChar char="●"/>
            </a:pPr>
            <a:r>
              <a:rPr lang="en" sz="1000">
                <a:solidFill>
                  <a:schemeClr val="dk2"/>
                </a:solidFill>
                <a:latin typeface="Roboto"/>
                <a:ea typeface="Roboto"/>
                <a:cs typeface="Roboto"/>
                <a:sym typeface="Roboto"/>
              </a:rPr>
              <a:t>US labor costs are too high and worker turnover creates high risks</a:t>
            </a:r>
            <a:endParaRPr sz="1000">
              <a:solidFill>
                <a:schemeClr val="dk2"/>
              </a:solidFill>
              <a:latin typeface="Roboto"/>
              <a:ea typeface="Roboto"/>
              <a:cs typeface="Roboto"/>
              <a:sym typeface="Roboto"/>
            </a:endParaRPr>
          </a:p>
          <a:p>
            <a:pPr indent="-292100" lvl="0" marL="457200" rtl="0" algn="l">
              <a:spcBef>
                <a:spcPts val="0"/>
              </a:spcBef>
              <a:spcAft>
                <a:spcPts val="0"/>
              </a:spcAft>
              <a:buClr>
                <a:schemeClr val="dk2"/>
              </a:buClr>
              <a:buSzPts val="1000"/>
              <a:buFont typeface="Roboto"/>
              <a:buChar char="●"/>
            </a:pPr>
            <a:r>
              <a:rPr lang="en" sz="1000">
                <a:solidFill>
                  <a:schemeClr val="dk2"/>
                </a:solidFill>
                <a:latin typeface="Roboto"/>
                <a:ea typeface="Roboto"/>
                <a:cs typeface="Roboto"/>
                <a:sym typeface="Roboto"/>
              </a:rPr>
              <a:t>Stagnant budgets make “Big 4” consulting unaffordable, less likely to use staffing firms</a:t>
            </a:r>
            <a:endParaRPr sz="1000">
              <a:solidFill>
                <a:schemeClr val="dk2"/>
              </a:solidFill>
              <a:latin typeface="Roboto"/>
              <a:ea typeface="Roboto"/>
              <a:cs typeface="Roboto"/>
              <a:sym typeface="Roboto"/>
            </a:endParaRPr>
          </a:p>
          <a:p>
            <a:pPr indent="-292100" lvl="0" marL="457200" rtl="0" algn="l">
              <a:spcBef>
                <a:spcPts val="0"/>
              </a:spcBef>
              <a:spcAft>
                <a:spcPts val="0"/>
              </a:spcAft>
              <a:buClr>
                <a:schemeClr val="dk2"/>
              </a:buClr>
              <a:buSzPts val="1000"/>
              <a:buFont typeface="Roboto"/>
              <a:buChar char="●"/>
            </a:pPr>
            <a:r>
              <a:rPr lang="en" sz="1000">
                <a:solidFill>
                  <a:schemeClr val="dk2"/>
                </a:solidFill>
                <a:latin typeface="Roboto"/>
                <a:ea typeface="Roboto"/>
                <a:cs typeface="Roboto"/>
                <a:sym typeface="Roboto"/>
              </a:rPr>
              <a:t>Current VMS, procurement, and hiring solutions block companies from moving fast enough.</a:t>
            </a:r>
            <a:endParaRPr sz="1000">
              <a:solidFill>
                <a:schemeClr val="dk2"/>
              </a:solidFill>
              <a:latin typeface="Roboto"/>
              <a:ea typeface="Roboto"/>
              <a:cs typeface="Roboto"/>
              <a:sym typeface="Roboto"/>
            </a:endParaRPr>
          </a:p>
        </p:txBody>
      </p:sp>
      <p:pic>
        <p:nvPicPr>
          <p:cNvPr id="300" name="Google Shape;300;p26"/>
          <p:cNvPicPr preferRelativeResize="0"/>
          <p:nvPr/>
        </p:nvPicPr>
        <p:blipFill rotWithShape="1">
          <a:blip r:embed="rId3">
            <a:alphaModFix/>
          </a:blip>
          <a:srcRect b="73737" l="22723" r="24369" t="0"/>
          <a:stretch/>
        </p:blipFill>
        <p:spPr>
          <a:xfrm>
            <a:off x="1412750" y="4664675"/>
            <a:ext cx="1586026" cy="4428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27"/>
          <p:cNvSpPr/>
          <p:nvPr/>
        </p:nvSpPr>
        <p:spPr>
          <a:xfrm>
            <a:off x="658275" y="3056475"/>
            <a:ext cx="4448100" cy="1811700"/>
          </a:xfrm>
          <a:prstGeom prst="homePlate">
            <a:avLst>
              <a:gd fmla="val 50000" name="adj"/>
            </a:avLst>
          </a:prstGeom>
          <a:no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6" name="Google Shape;306;p27"/>
          <p:cNvSpPr txBox="1"/>
          <p:nvPr/>
        </p:nvSpPr>
        <p:spPr>
          <a:xfrm>
            <a:off x="5180075" y="868900"/>
            <a:ext cx="3601200" cy="4146900"/>
          </a:xfrm>
          <a:prstGeom prst="rect">
            <a:avLst/>
          </a:prstGeom>
          <a:solidFill>
            <a:srgbClr val="F8F0E7"/>
          </a:solidFill>
          <a:ln cap="flat" cmpd="sng" w="9525">
            <a:solidFill>
              <a:srgbClr val="666666"/>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100">
              <a:solidFill>
                <a:schemeClr val="dk2"/>
              </a:solidFill>
              <a:latin typeface="Roboto"/>
              <a:ea typeface="Roboto"/>
              <a:cs typeface="Roboto"/>
              <a:sym typeface="Roboto"/>
            </a:endParaRPr>
          </a:p>
          <a:p>
            <a:pPr indent="0" lvl="0" marL="0" rtl="0" algn="ctr">
              <a:spcBef>
                <a:spcPts val="0"/>
              </a:spcBef>
              <a:spcAft>
                <a:spcPts val="0"/>
              </a:spcAft>
              <a:buNone/>
            </a:pPr>
            <a:r>
              <a:rPr b="1" lang="en" sz="1600">
                <a:solidFill>
                  <a:schemeClr val="dk2"/>
                </a:solidFill>
                <a:latin typeface="Roboto"/>
                <a:ea typeface="Roboto"/>
                <a:cs typeface="Roboto"/>
                <a:sym typeface="Roboto"/>
              </a:rPr>
              <a:t>COMPANY NAME</a:t>
            </a:r>
            <a:r>
              <a:rPr b="1" lang="en" sz="1600">
                <a:solidFill>
                  <a:schemeClr val="dk2"/>
                </a:solidFill>
                <a:latin typeface="Roboto"/>
                <a:ea typeface="Roboto"/>
                <a:cs typeface="Roboto"/>
                <a:sym typeface="Roboto"/>
              </a:rPr>
              <a:t>’s Differentiation</a:t>
            </a:r>
            <a:endParaRPr b="1" sz="1600">
              <a:solidFill>
                <a:schemeClr val="dk2"/>
              </a:solidFill>
              <a:latin typeface="Roboto"/>
              <a:ea typeface="Roboto"/>
              <a:cs typeface="Roboto"/>
              <a:sym typeface="Roboto"/>
            </a:endParaRPr>
          </a:p>
          <a:p>
            <a:pPr indent="0" lvl="0" marL="0" rtl="0" algn="ctr">
              <a:spcBef>
                <a:spcPts val="0"/>
              </a:spcBef>
              <a:spcAft>
                <a:spcPts val="0"/>
              </a:spcAft>
              <a:buNone/>
            </a:pPr>
            <a:r>
              <a:t/>
            </a:r>
            <a:endParaRPr b="1" sz="1150">
              <a:solidFill>
                <a:schemeClr val="dk2"/>
              </a:solidFill>
              <a:latin typeface="Roboto"/>
              <a:ea typeface="Roboto"/>
              <a:cs typeface="Roboto"/>
              <a:sym typeface="Roboto"/>
            </a:endParaRPr>
          </a:p>
          <a:p>
            <a:pPr indent="-301625" lvl="0" marL="457200" rtl="0" algn="l">
              <a:spcBef>
                <a:spcPts val="0"/>
              </a:spcBef>
              <a:spcAft>
                <a:spcPts val="0"/>
              </a:spcAft>
              <a:buClr>
                <a:schemeClr val="dk2"/>
              </a:buClr>
              <a:buSzPts val="1150"/>
              <a:buFont typeface="Roboto"/>
              <a:buChar char="●"/>
            </a:pPr>
            <a:r>
              <a:rPr lang="en" sz="1150">
                <a:solidFill>
                  <a:schemeClr val="dk2"/>
                </a:solidFill>
                <a:latin typeface="Roboto"/>
                <a:ea typeface="Roboto"/>
                <a:cs typeface="Roboto"/>
                <a:sym typeface="Roboto"/>
              </a:rPr>
              <a:t>Offers highest level consulting capabilities at 50% of the cost in 5 verticals.</a:t>
            </a:r>
            <a:endParaRPr sz="1150">
              <a:solidFill>
                <a:schemeClr val="dk2"/>
              </a:solidFill>
              <a:latin typeface="Roboto"/>
              <a:ea typeface="Roboto"/>
              <a:cs typeface="Roboto"/>
              <a:sym typeface="Roboto"/>
            </a:endParaRPr>
          </a:p>
          <a:p>
            <a:pPr indent="-301625" lvl="0" marL="457200" rtl="0" algn="l">
              <a:spcBef>
                <a:spcPts val="1000"/>
              </a:spcBef>
              <a:spcAft>
                <a:spcPts val="0"/>
              </a:spcAft>
              <a:buClr>
                <a:schemeClr val="dk2"/>
              </a:buClr>
              <a:buSzPts val="1150"/>
              <a:buFont typeface="Roboto"/>
              <a:buChar char="●"/>
            </a:pPr>
            <a:r>
              <a:rPr lang="en" sz="1150">
                <a:solidFill>
                  <a:schemeClr val="dk2"/>
                </a:solidFill>
                <a:latin typeface="Roboto"/>
                <a:ea typeface="Roboto"/>
                <a:cs typeface="Roboto"/>
                <a:sym typeface="Roboto"/>
              </a:rPr>
              <a:t>Options to access high-performing talent at a fraction of the cost of FTE and contract solutions - enabling fast results with spend control. </a:t>
            </a:r>
            <a:endParaRPr sz="1150">
              <a:solidFill>
                <a:schemeClr val="dk2"/>
              </a:solidFill>
              <a:latin typeface="Roboto"/>
              <a:ea typeface="Roboto"/>
              <a:cs typeface="Roboto"/>
              <a:sym typeface="Roboto"/>
            </a:endParaRPr>
          </a:p>
          <a:p>
            <a:pPr indent="-301625" lvl="1" marL="914400" rtl="0" algn="l">
              <a:spcBef>
                <a:spcPts val="1000"/>
              </a:spcBef>
              <a:spcAft>
                <a:spcPts val="0"/>
              </a:spcAft>
              <a:buClr>
                <a:schemeClr val="dk2"/>
              </a:buClr>
              <a:buSzPts val="1150"/>
              <a:buFont typeface="Roboto"/>
              <a:buChar char="○"/>
            </a:pPr>
            <a:r>
              <a:rPr lang="en" sz="1150">
                <a:solidFill>
                  <a:schemeClr val="dk2"/>
                </a:solidFill>
                <a:latin typeface="Roboto"/>
                <a:ea typeface="Roboto"/>
                <a:cs typeface="Roboto"/>
                <a:sym typeface="Roboto"/>
              </a:rPr>
              <a:t>Fractional talent solutions</a:t>
            </a:r>
            <a:endParaRPr sz="1150">
              <a:solidFill>
                <a:schemeClr val="dk2"/>
              </a:solidFill>
              <a:latin typeface="Roboto"/>
              <a:ea typeface="Roboto"/>
              <a:cs typeface="Roboto"/>
              <a:sym typeface="Roboto"/>
            </a:endParaRPr>
          </a:p>
          <a:p>
            <a:pPr indent="-301625" lvl="1" marL="914400" rtl="0" algn="l">
              <a:spcBef>
                <a:spcPts val="0"/>
              </a:spcBef>
              <a:spcAft>
                <a:spcPts val="0"/>
              </a:spcAft>
              <a:buClr>
                <a:schemeClr val="dk2"/>
              </a:buClr>
              <a:buSzPts val="1150"/>
              <a:buFont typeface="Roboto"/>
              <a:buChar char="○"/>
            </a:pPr>
            <a:r>
              <a:rPr lang="en" sz="1150">
                <a:solidFill>
                  <a:schemeClr val="dk2"/>
                </a:solidFill>
                <a:latin typeface="Roboto"/>
                <a:ea typeface="Roboto"/>
                <a:cs typeface="Roboto"/>
                <a:sym typeface="Roboto"/>
              </a:rPr>
              <a:t>Global solutions: Nearshore / Offshore/ Blended Teams</a:t>
            </a:r>
            <a:endParaRPr sz="1150">
              <a:solidFill>
                <a:schemeClr val="dk2"/>
              </a:solidFill>
              <a:latin typeface="Roboto"/>
              <a:ea typeface="Roboto"/>
              <a:cs typeface="Roboto"/>
              <a:sym typeface="Roboto"/>
            </a:endParaRPr>
          </a:p>
          <a:p>
            <a:pPr indent="-301625" lvl="1" marL="914400" rtl="0" algn="l">
              <a:spcBef>
                <a:spcPts val="0"/>
              </a:spcBef>
              <a:spcAft>
                <a:spcPts val="0"/>
              </a:spcAft>
              <a:buClr>
                <a:schemeClr val="dk2"/>
              </a:buClr>
              <a:buSzPts val="1150"/>
              <a:buFont typeface="Roboto"/>
              <a:buChar char="○"/>
            </a:pPr>
            <a:r>
              <a:rPr lang="en" sz="1150">
                <a:solidFill>
                  <a:schemeClr val="dk2"/>
                </a:solidFill>
                <a:latin typeface="Roboto"/>
                <a:ea typeface="Roboto"/>
                <a:cs typeface="Roboto"/>
                <a:sym typeface="Roboto"/>
              </a:rPr>
              <a:t>AI and data experts</a:t>
            </a:r>
            <a:endParaRPr sz="1150">
              <a:solidFill>
                <a:schemeClr val="dk2"/>
              </a:solidFill>
              <a:latin typeface="Roboto"/>
              <a:ea typeface="Roboto"/>
              <a:cs typeface="Roboto"/>
              <a:sym typeface="Roboto"/>
            </a:endParaRPr>
          </a:p>
          <a:p>
            <a:pPr indent="0" lvl="0" marL="0" rtl="0" algn="l">
              <a:spcBef>
                <a:spcPts val="0"/>
              </a:spcBef>
              <a:spcAft>
                <a:spcPts val="0"/>
              </a:spcAft>
              <a:buNone/>
            </a:pPr>
            <a:r>
              <a:t/>
            </a:r>
            <a:endParaRPr sz="150">
              <a:solidFill>
                <a:schemeClr val="dk2"/>
              </a:solidFill>
              <a:latin typeface="Roboto"/>
              <a:ea typeface="Roboto"/>
              <a:cs typeface="Roboto"/>
              <a:sym typeface="Roboto"/>
            </a:endParaRPr>
          </a:p>
          <a:p>
            <a:pPr indent="-301625" lvl="0" marL="457200" rtl="0" algn="l">
              <a:spcBef>
                <a:spcPts val="1000"/>
              </a:spcBef>
              <a:spcAft>
                <a:spcPts val="0"/>
              </a:spcAft>
              <a:buClr>
                <a:schemeClr val="dk2"/>
              </a:buClr>
              <a:buSzPts val="1150"/>
              <a:buFont typeface="Roboto"/>
              <a:buChar char="●"/>
            </a:pPr>
            <a:r>
              <a:rPr lang="en" sz="1150">
                <a:solidFill>
                  <a:schemeClr val="dk2"/>
                </a:solidFill>
                <a:latin typeface="Roboto"/>
                <a:ea typeface="Roboto"/>
                <a:cs typeface="Roboto"/>
                <a:sym typeface="Roboto"/>
              </a:rPr>
              <a:t>We give you impossible to find AI/ML, DevOps, Data architecture expertise quickly. We provide it, on demand, with proven frameworks - WITHOUT the cost of maintaining a bench. We’re a trusted guide to our customers.  </a:t>
            </a:r>
            <a:endParaRPr sz="1150">
              <a:solidFill>
                <a:schemeClr val="dk2"/>
              </a:solidFill>
              <a:latin typeface="Roboto"/>
              <a:ea typeface="Roboto"/>
              <a:cs typeface="Roboto"/>
              <a:sym typeface="Roboto"/>
            </a:endParaRPr>
          </a:p>
          <a:p>
            <a:pPr indent="-301625" lvl="0" marL="457200" rtl="0" algn="l">
              <a:spcBef>
                <a:spcPts val="1000"/>
              </a:spcBef>
              <a:spcAft>
                <a:spcPts val="1000"/>
              </a:spcAft>
              <a:buClr>
                <a:schemeClr val="dk2"/>
              </a:buClr>
              <a:buSzPts val="1150"/>
              <a:buFont typeface="Roboto"/>
              <a:buChar char="●"/>
            </a:pPr>
            <a:r>
              <a:rPr lang="en" sz="1150">
                <a:solidFill>
                  <a:schemeClr val="dk2"/>
                </a:solidFill>
                <a:latin typeface="Roboto"/>
                <a:ea typeface="Roboto"/>
                <a:cs typeface="Roboto"/>
                <a:sym typeface="Roboto"/>
              </a:rPr>
              <a:t>Full lifecycle nearshore/offshore solutions</a:t>
            </a:r>
            <a:endParaRPr sz="1150">
              <a:solidFill>
                <a:schemeClr val="dk2"/>
              </a:solidFill>
              <a:latin typeface="Roboto"/>
              <a:ea typeface="Roboto"/>
              <a:cs typeface="Roboto"/>
              <a:sym typeface="Roboto"/>
            </a:endParaRPr>
          </a:p>
        </p:txBody>
      </p:sp>
      <p:sp>
        <p:nvSpPr>
          <p:cNvPr id="307" name="Google Shape;307;p27"/>
          <p:cNvSpPr txBox="1"/>
          <p:nvPr/>
        </p:nvSpPr>
        <p:spPr>
          <a:xfrm>
            <a:off x="696275" y="1020350"/>
            <a:ext cx="3601200" cy="181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dk2"/>
                </a:solidFill>
                <a:latin typeface="Roboto"/>
                <a:ea typeface="Roboto"/>
                <a:cs typeface="Roboto"/>
                <a:sym typeface="Roboto"/>
              </a:rPr>
              <a:t>Industry Problem:</a:t>
            </a:r>
            <a:endParaRPr b="1" sz="1600">
              <a:solidFill>
                <a:schemeClr val="dk2"/>
              </a:solidFill>
              <a:latin typeface="Roboto"/>
              <a:ea typeface="Roboto"/>
              <a:cs typeface="Roboto"/>
              <a:sym typeface="Roboto"/>
            </a:endParaRPr>
          </a:p>
          <a:p>
            <a:pPr indent="-292100" lvl="0" marL="457200" rtl="0" algn="l">
              <a:spcBef>
                <a:spcPts val="0"/>
              </a:spcBef>
              <a:spcAft>
                <a:spcPts val="0"/>
              </a:spcAft>
              <a:buClr>
                <a:schemeClr val="dk2"/>
              </a:buClr>
              <a:buSzPts val="1000"/>
              <a:buFont typeface="Roboto"/>
              <a:buChar char="●"/>
            </a:pPr>
            <a:r>
              <a:rPr lang="en" sz="1000">
                <a:solidFill>
                  <a:schemeClr val="dk2"/>
                </a:solidFill>
                <a:latin typeface="Roboto"/>
                <a:ea typeface="Roboto"/>
                <a:cs typeface="Roboto"/>
                <a:sym typeface="Roboto"/>
              </a:rPr>
              <a:t>Declining growth forecasts and budgets in most industries pressure operating margins.</a:t>
            </a:r>
            <a:endParaRPr sz="1000">
              <a:solidFill>
                <a:schemeClr val="dk2"/>
              </a:solidFill>
              <a:latin typeface="Roboto"/>
              <a:ea typeface="Roboto"/>
              <a:cs typeface="Roboto"/>
              <a:sym typeface="Roboto"/>
            </a:endParaRPr>
          </a:p>
          <a:p>
            <a:pPr indent="-292100" lvl="0" marL="457200" rtl="0" algn="l">
              <a:spcBef>
                <a:spcPts val="0"/>
              </a:spcBef>
              <a:spcAft>
                <a:spcPts val="0"/>
              </a:spcAft>
              <a:buClr>
                <a:schemeClr val="dk2"/>
              </a:buClr>
              <a:buSzPts val="1000"/>
              <a:buFont typeface="Roboto"/>
              <a:buChar char="●"/>
            </a:pPr>
            <a:r>
              <a:rPr lang="en" sz="1000">
                <a:solidFill>
                  <a:schemeClr val="dk2"/>
                </a:solidFill>
                <a:latin typeface="Roboto"/>
                <a:ea typeface="Roboto"/>
                <a:cs typeface="Roboto"/>
                <a:sym typeface="Roboto"/>
              </a:rPr>
              <a:t>Emerging growth opportunities are highly complex requiring specialized industry knowledge and technical aptitude.</a:t>
            </a:r>
            <a:endParaRPr sz="1000">
              <a:solidFill>
                <a:schemeClr val="dk2"/>
              </a:solidFill>
              <a:latin typeface="Roboto"/>
              <a:ea typeface="Roboto"/>
              <a:cs typeface="Roboto"/>
              <a:sym typeface="Roboto"/>
            </a:endParaRPr>
          </a:p>
          <a:p>
            <a:pPr indent="-292100" lvl="0" marL="457200" rtl="0" algn="l">
              <a:spcBef>
                <a:spcPts val="0"/>
              </a:spcBef>
              <a:spcAft>
                <a:spcPts val="0"/>
              </a:spcAft>
              <a:buClr>
                <a:schemeClr val="dk2"/>
              </a:buClr>
              <a:buSzPts val="1000"/>
              <a:buFont typeface="Roboto"/>
              <a:buChar char="●"/>
            </a:pPr>
            <a:r>
              <a:rPr lang="en" sz="1000">
                <a:solidFill>
                  <a:schemeClr val="dk2"/>
                </a:solidFill>
                <a:latin typeface="Roboto"/>
                <a:ea typeface="Roboto"/>
                <a:cs typeface="Roboto"/>
                <a:sym typeface="Roboto"/>
              </a:rPr>
              <a:t>Staffing environment is highly unpredictable, rapidly changing, and more competitive than ever.</a:t>
            </a:r>
            <a:endParaRPr sz="1000">
              <a:solidFill>
                <a:schemeClr val="dk2"/>
              </a:solidFill>
              <a:latin typeface="Roboto"/>
              <a:ea typeface="Roboto"/>
              <a:cs typeface="Roboto"/>
              <a:sym typeface="Roboto"/>
            </a:endParaRPr>
          </a:p>
          <a:p>
            <a:pPr indent="-292100" lvl="0" marL="457200" rtl="0" algn="l">
              <a:spcBef>
                <a:spcPts val="0"/>
              </a:spcBef>
              <a:spcAft>
                <a:spcPts val="0"/>
              </a:spcAft>
              <a:buClr>
                <a:schemeClr val="dk2"/>
              </a:buClr>
              <a:buSzPts val="1000"/>
              <a:buFont typeface="Roboto"/>
              <a:buChar char="●"/>
            </a:pPr>
            <a:r>
              <a:rPr lang="en" sz="1000">
                <a:solidFill>
                  <a:schemeClr val="dk2"/>
                </a:solidFill>
                <a:latin typeface="Roboto"/>
                <a:ea typeface="Roboto"/>
                <a:cs typeface="Roboto"/>
                <a:sym typeface="Roboto"/>
              </a:rPr>
              <a:t>AI offers high potential but is too complex to apply today to real business challenges.</a:t>
            </a:r>
            <a:endParaRPr sz="1000">
              <a:solidFill>
                <a:schemeClr val="dk2"/>
              </a:solidFill>
              <a:latin typeface="Roboto"/>
              <a:ea typeface="Roboto"/>
              <a:cs typeface="Roboto"/>
              <a:sym typeface="Roboto"/>
            </a:endParaRPr>
          </a:p>
        </p:txBody>
      </p:sp>
      <p:sp>
        <p:nvSpPr>
          <p:cNvPr id="308" name="Google Shape;308;p27"/>
          <p:cNvSpPr txBox="1"/>
          <p:nvPr/>
        </p:nvSpPr>
        <p:spPr>
          <a:xfrm>
            <a:off x="696275" y="3096200"/>
            <a:ext cx="3601200" cy="133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dk2"/>
                </a:solidFill>
                <a:latin typeface="Roboto"/>
                <a:ea typeface="Roboto"/>
                <a:cs typeface="Roboto"/>
                <a:sym typeface="Roboto"/>
              </a:rPr>
              <a:t>Specific Pain Points:</a:t>
            </a:r>
            <a:endParaRPr b="1" sz="1600">
              <a:solidFill>
                <a:schemeClr val="dk2"/>
              </a:solidFill>
              <a:latin typeface="Roboto"/>
              <a:ea typeface="Roboto"/>
              <a:cs typeface="Roboto"/>
              <a:sym typeface="Roboto"/>
            </a:endParaRPr>
          </a:p>
          <a:p>
            <a:pPr indent="-292100" lvl="0" marL="457200" rtl="0" algn="l">
              <a:spcBef>
                <a:spcPts val="0"/>
              </a:spcBef>
              <a:spcAft>
                <a:spcPts val="0"/>
              </a:spcAft>
              <a:buClr>
                <a:schemeClr val="dk2"/>
              </a:buClr>
              <a:buSzPts val="1000"/>
              <a:buFont typeface="Roboto"/>
              <a:buChar char="●"/>
            </a:pPr>
            <a:r>
              <a:rPr lang="en" sz="1000">
                <a:solidFill>
                  <a:schemeClr val="dk2"/>
                </a:solidFill>
                <a:latin typeface="Roboto"/>
                <a:ea typeface="Roboto"/>
                <a:cs typeface="Roboto"/>
                <a:sym typeface="Roboto"/>
              </a:rPr>
              <a:t>US labor costs are too high and worker turnover creates high risks and delays - pushing firms to look outside US</a:t>
            </a:r>
            <a:endParaRPr sz="1000">
              <a:solidFill>
                <a:schemeClr val="dk2"/>
              </a:solidFill>
              <a:latin typeface="Roboto"/>
              <a:ea typeface="Roboto"/>
              <a:cs typeface="Roboto"/>
              <a:sym typeface="Roboto"/>
            </a:endParaRPr>
          </a:p>
          <a:p>
            <a:pPr indent="-292100" lvl="0" marL="457200" rtl="0" algn="l">
              <a:spcBef>
                <a:spcPts val="0"/>
              </a:spcBef>
              <a:spcAft>
                <a:spcPts val="0"/>
              </a:spcAft>
              <a:buClr>
                <a:schemeClr val="dk2"/>
              </a:buClr>
              <a:buSzPts val="1000"/>
              <a:buFont typeface="Roboto"/>
              <a:buChar char="●"/>
            </a:pPr>
            <a:r>
              <a:rPr lang="en" sz="1000">
                <a:solidFill>
                  <a:schemeClr val="dk2"/>
                </a:solidFill>
                <a:latin typeface="Roboto"/>
                <a:ea typeface="Roboto"/>
                <a:cs typeface="Roboto"/>
                <a:sym typeface="Roboto"/>
              </a:rPr>
              <a:t>Stagnant budgets make “Big 4” consulting unaffordable, less likely to use staffing firms</a:t>
            </a:r>
            <a:endParaRPr sz="1000">
              <a:solidFill>
                <a:schemeClr val="dk2"/>
              </a:solidFill>
              <a:latin typeface="Roboto"/>
              <a:ea typeface="Roboto"/>
              <a:cs typeface="Roboto"/>
              <a:sym typeface="Roboto"/>
            </a:endParaRPr>
          </a:p>
          <a:p>
            <a:pPr indent="-292100" lvl="0" marL="457200" rtl="0" algn="l">
              <a:spcBef>
                <a:spcPts val="0"/>
              </a:spcBef>
              <a:spcAft>
                <a:spcPts val="0"/>
              </a:spcAft>
              <a:buClr>
                <a:schemeClr val="dk2"/>
              </a:buClr>
              <a:buSzPts val="1000"/>
              <a:buFont typeface="Roboto"/>
              <a:buChar char="●"/>
            </a:pPr>
            <a:r>
              <a:rPr lang="en" sz="1000">
                <a:solidFill>
                  <a:schemeClr val="dk2"/>
                </a:solidFill>
                <a:latin typeface="Roboto"/>
                <a:ea typeface="Roboto"/>
                <a:cs typeface="Roboto"/>
                <a:sym typeface="Roboto"/>
              </a:rPr>
              <a:t>Current VMS, procurement, and hiring solutions block companies from moving fast enough.</a:t>
            </a:r>
            <a:endParaRPr sz="1000">
              <a:solidFill>
                <a:schemeClr val="dk2"/>
              </a:solidFill>
              <a:latin typeface="Roboto"/>
              <a:ea typeface="Roboto"/>
              <a:cs typeface="Roboto"/>
              <a:sym typeface="Roboto"/>
            </a:endParaRPr>
          </a:p>
          <a:p>
            <a:pPr indent="-292100" lvl="0" marL="457200" rtl="0" algn="l">
              <a:spcBef>
                <a:spcPts val="0"/>
              </a:spcBef>
              <a:spcAft>
                <a:spcPts val="0"/>
              </a:spcAft>
              <a:buClr>
                <a:schemeClr val="dk2"/>
              </a:buClr>
              <a:buSzPts val="1000"/>
              <a:buFont typeface="Roboto"/>
              <a:buChar char="●"/>
            </a:pPr>
            <a:r>
              <a:rPr lang="en" sz="1000">
                <a:solidFill>
                  <a:schemeClr val="dk2"/>
                </a:solidFill>
                <a:latin typeface="Roboto"/>
                <a:ea typeface="Roboto"/>
                <a:cs typeface="Roboto"/>
                <a:sym typeface="Roboto"/>
              </a:rPr>
              <a:t>Companies need a guide to understand how to apply AI to their business, profitably</a:t>
            </a:r>
            <a:endParaRPr sz="1000">
              <a:solidFill>
                <a:schemeClr val="dk2"/>
              </a:solidFill>
              <a:latin typeface="Roboto"/>
              <a:ea typeface="Roboto"/>
              <a:cs typeface="Roboto"/>
              <a:sym typeface="Roboto"/>
            </a:endParaRPr>
          </a:p>
        </p:txBody>
      </p:sp>
      <p:sp>
        <p:nvSpPr>
          <p:cNvPr id="309" name="Google Shape;309;p27"/>
          <p:cNvSpPr/>
          <p:nvPr/>
        </p:nvSpPr>
        <p:spPr>
          <a:xfrm>
            <a:off x="658275" y="1020350"/>
            <a:ext cx="4448100" cy="1887000"/>
          </a:xfrm>
          <a:prstGeom prst="homePlate">
            <a:avLst>
              <a:gd fmla="val 50000" name="adj"/>
            </a:avLst>
          </a:prstGeom>
          <a:no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0" name="Google Shape;310;p27"/>
          <p:cNvSpPr txBox="1"/>
          <p:nvPr>
            <p:ph type="title"/>
          </p:nvPr>
        </p:nvSpPr>
        <p:spPr>
          <a:xfrm>
            <a:off x="658275" y="140225"/>
            <a:ext cx="8122800" cy="806100"/>
          </a:xfrm>
          <a:prstGeom prst="rect">
            <a:avLst/>
          </a:prstGeom>
          <a:solidFill>
            <a:srgbClr val="38761D"/>
          </a:solidFill>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220">
                <a:solidFill>
                  <a:schemeClr val="lt1"/>
                </a:solidFill>
                <a:latin typeface="Roboto"/>
                <a:ea typeface="Roboto"/>
                <a:cs typeface="Roboto"/>
                <a:sym typeface="Roboto"/>
              </a:rPr>
              <a:t>WHY YOUR LINES OF BUSINESS MAKE SENSE AS THE SOLUTION </a:t>
            </a:r>
            <a:r>
              <a:rPr b="1" lang="en" sz="2220">
                <a:solidFill>
                  <a:schemeClr val="lt1"/>
                </a:solidFill>
                <a:latin typeface="Roboto"/>
                <a:ea typeface="Roboto"/>
                <a:cs typeface="Roboto"/>
                <a:sym typeface="Roboto"/>
              </a:rPr>
              <a:t> </a:t>
            </a:r>
            <a:endParaRPr b="1" sz="2220">
              <a:solidFill>
                <a:schemeClr val="lt1"/>
              </a:solidFill>
              <a:latin typeface="Roboto"/>
              <a:ea typeface="Roboto"/>
              <a:cs typeface="Roboto"/>
              <a:sym typeface="Roboto"/>
            </a:endParaRPr>
          </a:p>
        </p:txBody>
      </p:sp>
      <p:pic>
        <p:nvPicPr>
          <p:cNvPr id="311" name="Google Shape;311;p27"/>
          <p:cNvPicPr preferRelativeResize="0"/>
          <p:nvPr/>
        </p:nvPicPr>
        <p:blipFill rotWithShape="1">
          <a:blip r:embed="rId3">
            <a:alphaModFix/>
          </a:blip>
          <a:srcRect b="73737" l="22723" r="24369" t="0"/>
          <a:stretch/>
        </p:blipFill>
        <p:spPr>
          <a:xfrm>
            <a:off x="7557975" y="4723750"/>
            <a:ext cx="1586026" cy="4428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28"/>
          <p:cNvSpPr txBox="1"/>
          <p:nvPr>
            <p:ph type="title"/>
          </p:nvPr>
        </p:nvSpPr>
        <p:spPr>
          <a:xfrm>
            <a:off x="1274875" y="140225"/>
            <a:ext cx="4101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220">
                <a:solidFill>
                  <a:srgbClr val="38761D"/>
                </a:solidFill>
                <a:latin typeface="Roboto"/>
                <a:ea typeface="Roboto"/>
                <a:cs typeface="Roboto"/>
                <a:sym typeface="Roboto"/>
              </a:rPr>
              <a:t>Financial Highlights</a:t>
            </a:r>
            <a:endParaRPr b="1" sz="2220">
              <a:solidFill>
                <a:srgbClr val="38761D"/>
              </a:solidFill>
              <a:latin typeface="Roboto"/>
              <a:ea typeface="Roboto"/>
              <a:cs typeface="Roboto"/>
              <a:sym typeface="Roboto"/>
            </a:endParaRPr>
          </a:p>
        </p:txBody>
      </p:sp>
      <p:sp>
        <p:nvSpPr>
          <p:cNvPr id="317" name="Google Shape;317;p28"/>
          <p:cNvSpPr txBox="1"/>
          <p:nvPr/>
        </p:nvSpPr>
        <p:spPr>
          <a:xfrm>
            <a:off x="419950" y="934850"/>
            <a:ext cx="4331100" cy="17334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2"/>
              </a:buClr>
              <a:buSzPts val="1200"/>
              <a:buFont typeface="Roboto"/>
              <a:buChar char="●"/>
            </a:pPr>
            <a:r>
              <a:rPr lang="en" sz="1200">
                <a:solidFill>
                  <a:schemeClr val="dk2"/>
                </a:solidFill>
                <a:latin typeface="Roboto"/>
                <a:ea typeface="Roboto"/>
                <a:cs typeface="Roboto"/>
                <a:sym typeface="Roboto"/>
              </a:rPr>
              <a:t>In the toughest tech market in 20 years, </a:t>
            </a:r>
            <a:r>
              <a:rPr lang="en" sz="1200">
                <a:solidFill>
                  <a:schemeClr val="dk2"/>
                </a:solidFill>
                <a:latin typeface="Roboto"/>
                <a:ea typeface="Roboto"/>
                <a:cs typeface="Roboto"/>
                <a:sym typeface="Roboto"/>
              </a:rPr>
              <a:t>COMPANY NAME</a:t>
            </a:r>
            <a:r>
              <a:rPr lang="en" sz="1200">
                <a:solidFill>
                  <a:schemeClr val="dk2"/>
                </a:solidFill>
                <a:latin typeface="Roboto"/>
                <a:ea typeface="Roboto"/>
                <a:cs typeface="Roboto"/>
                <a:sym typeface="Roboto"/>
              </a:rPr>
              <a:t> exhibited an average</a:t>
            </a:r>
            <a:r>
              <a:rPr b="1" lang="en" sz="1200">
                <a:solidFill>
                  <a:schemeClr val="dk2"/>
                </a:solidFill>
                <a:latin typeface="Roboto"/>
                <a:ea typeface="Roboto"/>
                <a:cs typeface="Roboto"/>
                <a:sym typeface="Roboto"/>
              </a:rPr>
              <a:t> </a:t>
            </a:r>
            <a:r>
              <a:rPr lang="en" sz="1200">
                <a:solidFill>
                  <a:schemeClr val="dk2"/>
                </a:solidFill>
                <a:latin typeface="Roboto"/>
                <a:ea typeface="Roboto"/>
                <a:cs typeface="Roboto"/>
                <a:sym typeface="Roboto"/>
              </a:rPr>
              <a:t>YoY xxx</a:t>
            </a:r>
            <a:r>
              <a:rPr b="1" lang="en" sz="1200">
                <a:solidFill>
                  <a:schemeClr val="dk2"/>
                </a:solidFill>
                <a:latin typeface="Roboto"/>
                <a:ea typeface="Roboto"/>
                <a:cs typeface="Roboto"/>
                <a:sym typeface="Roboto"/>
              </a:rPr>
              <a:t>% top line growth rate</a:t>
            </a:r>
            <a:r>
              <a:rPr lang="en" sz="1200">
                <a:solidFill>
                  <a:schemeClr val="dk2"/>
                </a:solidFill>
                <a:latin typeface="Roboto"/>
                <a:ea typeface="Roboto"/>
                <a:cs typeface="Roboto"/>
                <a:sym typeface="Roboto"/>
              </a:rPr>
              <a:t> </a:t>
            </a:r>
            <a:endParaRPr sz="1200">
              <a:solidFill>
                <a:schemeClr val="dk2"/>
              </a:solidFill>
              <a:latin typeface="Roboto"/>
              <a:ea typeface="Roboto"/>
              <a:cs typeface="Roboto"/>
              <a:sym typeface="Roboto"/>
            </a:endParaRPr>
          </a:p>
          <a:p>
            <a:pPr indent="-304800" lvl="0" marL="457200" rtl="0" algn="l">
              <a:spcBef>
                <a:spcPts val="1000"/>
              </a:spcBef>
              <a:spcAft>
                <a:spcPts val="0"/>
              </a:spcAft>
              <a:buClr>
                <a:schemeClr val="dk2"/>
              </a:buClr>
              <a:buSzPts val="1200"/>
              <a:buFont typeface="Roboto"/>
              <a:buChar char="●"/>
            </a:pPr>
            <a:r>
              <a:rPr lang="en" sz="1200">
                <a:solidFill>
                  <a:schemeClr val="dk2"/>
                </a:solidFill>
                <a:latin typeface="Roboto"/>
                <a:ea typeface="Roboto"/>
                <a:cs typeface="Roboto"/>
                <a:sym typeface="Roboto"/>
              </a:rPr>
              <a:t>COMPANY NAME</a:t>
            </a:r>
            <a:r>
              <a:rPr lang="en" sz="1200">
                <a:solidFill>
                  <a:schemeClr val="dk2"/>
                </a:solidFill>
                <a:latin typeface="Roboto"/>
                <a:ea typeface="Roboto"/>
                <a:cs typeface="Roboto"/>
                <a:sym typeface="Roboto"/>
              </a:rPr>
              <a:t>’s growth suggests a strong alignment between its future oriented talent solutions and current buyer demand</a:t>
            </a:r>
            <a:endParaRPr sz="1200">
              <a:solidFill>
                <a:schemeClr val="dk2"/>
              </a:solidFill>
              <a:latin typeface="Roboto"/>
              <a:ea typeface="Roboto"/>
              <a:cs typeface="Roboto"/>
              <a:sym typeface="Roboto"/>
            </a:endParaRPr>
          </a:p>
          <a:p>
            <a:pPr indent="-304800" lvl="0" marL="457200" rtl="0" algn="l">
              <a:spcBef>
                <a:spcPts val="1000"/>
              </a:spcBef>
              <a:spcAft>
                <a:spcPts val="0"/>
              </a:spcAft>
              <a:buClr>
                <a:schemeClr val="dk2"/>
              </a:buClr>
              <a:buSzPts val="1200"/>
              <a:buFont typeface="Roboto"/>
              <a:buChar char="●"/>
            </a:pPr>
            <a:r>
              <a:rPr lang="en" sz="1200">
                <a:solidFill>
                  <a:schemeClr val="dk2"/>
                </a:solidFill>
                <a:latin typeface="Roboto"/>
                <a:ea typeface="Roboto"/>
                <a:cs typeface="Roboto"/>
                <a:sym typeface="Roboto"/>
              </a:rPr>
              <a:t>COMPANY NAME</a:t>
            </a:r>
            <a:r>
              <a:rPr lang="en" sz="1200">
                <a:solidFill>
                  <a:schemeClr val="dk2"/>
                </a:solidFill>
                <a:latin typeface="Roboto"/>
                <a:ea typeface="Roboto"/>
                <a:cs typeface="Roboto"/>
                <a:sym typeface="Roboto"/>
              </a:rPr>
              <a:t>’s </a:t>
            </a:r>
            <a:endParaRPr sz="1200">
              <a:solidFill>
                <a:schemeClr val="dk2"/>
              </a:solidFill>
              <a:latin typeface="Roboto"/>
              <a:ea typeface="Roboto"/>
              <a:cs typeface="Roboto"/>
              <a:sym typeface="Roboto"/>
            </a:endParaRPr>
          </a:p>
          <a:p>
            <a:pPr indent="-304800" lvl="0" marL="457200" rtl="0" algn="l">
              <a:spcBef>
                <a:spcPts val="1000"/>
              </a:spcBef>
              <a:spcAft>
                <a:spcPts val="1000"/>
              </a:spcAft>
              <a:buClr>
                <a:schemeClr val="dk2"/>
              </a:buClr>
              <a:buSzPts val="1200"/>
              <a:buFont typeface="Roboto"/>
              <a:buChar char="●"/>
            </a:pPr>
            <a:r>
              <a:rPr lang="en" sz="1200">
                <a:solidFill>
                  <a:schemeClr val="dk2"/>
                </a:solidFill>
                <a:latin typeface="Roboto"/>
                <a:ea typeface="Roboto"/>
                <a:cs typeface="Roboto"/>
                <a:sym typeface="Roboto"/>
              </a:rPr>
              <a:t>COMPANY NAME</a:t>
            </a:r>
            <a:endParaRPr sz="1200">
              <a:solidFill>
                <a:schemeClr val="dk2"/>
              </a:solidFill>
              <a:latin typeface="Roboto"/>
              <a:ea typeface="Roboto"/>
              <a:cs typeface="Roboto"/>
              <a:sym typeface="Roboto"/>
            </a:endParaRPr>
          </a:p>
        </p:txBody>
      </p:sp>
      <p:sp>
        <p:nvSpPr>
          <p:cNvPr id="318" name="Google Shape;318;p28"/>
          <p:cNvSpPr txBox="1"/>
          <p:nvPr/>
        </p:nvSpPr>
        <p:spPr>
          <a:xfrm>
            <a:off x="5153500" y="343700"/>
            <a:ext cx="3731700" cy="4532100"/>
          </a:xfrm>
          <a:prstGeom prst="rect">
            <a:avLst/>
          </a:prstGeom>
          <a:solidFill>
            <a:srgbClr val="38761D"/>
          </a:solidFill>
          <a:ln cap="flat" cmpd="sng" w="9525">
            <a:solidFill>
              <a:srgbClr val="66666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lt1"/>
                </a:solidFill>
              </a:rPr>
              <a:t>FINANCIAL RESULTS + PROJECTIONS SUMMARIZED BY YEAR AND QUARTER</a:t>
            </a:r>
            <a:endParaRPr b="1" sz="1800">
              <a:solidFill>
                <a:schemeClr val="lt1"/>
              </a:solidFill>
            </a:endParaRPr>
          </a:p>
        </p:txBody>
      </p:sp>
      <p:sp>
        <p:nvSpPr>
          <p:cNvPr id="319" name="Google Shape;319;p28"/>
          <p:cNvSpPr txBox="1"/>
          <p:nvPr/>
        </p:nvSpPr>
        <p:spPr>
          <a:xfrm>
            <a:off x="840300" y="3383050"/>
            <a:ext cx="3731700" cy="1600200"/>
          </a:xfrm>
          <a:prstGeom prst="rect">
            <a:avLst/>
          </a:prstGeom>
          <a:solidFill>
            <a:srgbClr val="38761D"/>
          </a:solidFill>
          <a:ln cap="flat" cmpd="sng" w="9525">
            <a:solidFill>
              <a:srgbClr val="66666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lt1"/>
                </a:solidFill>
              </a:rPr>
              <a:t>FINANCIAL RESULTS + PROJECTIONS SUMMARIZED BY YEAR AND QUARTER</a:t>
            </a:r>
            <a:endParaRPr b="1" sz="1800">
              <a:solidFill>
                <a:schemeClr val="lt1"/>
              </a:solidFill>
            </a:endParaRPr>
          </a:p>
        </p:txBody>
      </p:sp>
      <p:pic>
        <p:nvPicPr>
          <p:cNvPr id="320" name="Google Shape;320;p28"/>
          <p:cNvPicPr preferRelativeResize="0"/>
          <p:nvPr/>
        </p:nvPicPr>
        <p:blipFill rotWithShape="1">
          <a:blip r:embed="rId3">
            <a:alphaModFix/>
          </a:blip>
          <a:srcRect b="73737" l="22723" r="24369" t="0"/>
          <a:stretch/>
        </p:blipFill>
        <p:spPr>
          <a:xfrm>
            <a:off x="7500425" y="4655675"/>
            <a:ext cx="1586026" cy="4428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29"/>
          <p:cNvSpPr txBox="1"/>
          <p:nvPr>
            <p:ph type="title"/>
          </p:nvPr>
        </p:nvSpPr>
        <p:spPr>
          <a:xfrm>
            <a:off x="1274875" y="140225"/>
            <a:ext cx="4101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220">
                <a:solidFill>
                  <a:srgbClr val="38761D"/>
                </a:solidFill>
                <a:latin typeface="Roboto"/>
                <a:ea typeface="Roboto"/>
                <a:cs typeface="Roboto"/>
                <a:sym typeface="Roboto"/>
              </a:rPr>
              <a:t>Financial Highlights</a:t>
            </a:r>
            <a:endParaRPr b="1" sz="2220">
              <a:solidFill>
                <a:srgbClr val="38761D"/>
              </a:solidFill>
              <a:latin typeface="Roboto"/>
              <a:ea typeface="Roboto"/>
              <a:cs typeface="Roboto"/>
              <a:sym typeface="Roboto"/>
            </a:endParaRPr>
          </a:p>
        </p:txBody>
      </p:sp>
      <p:sp>
        <p:nvSpPr>
          <p:cNvPr id="326" name="Google Shape;326;p29"/>
          <p:cNvSpPr txBox="1"/>
          <p:nvPr/>
        </p:nvSpPr>
        <p:spPr>
          <a:xfrm>
            <a:off x="419950" y="934850"/>
            <a:ext cx="4331100" cy="17334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2"/>
              </a:buClr>
              <a:buSzPts val="1200"/>
              <a:buFont typeface="Roboto"/>
              <a:buChar char="●"/>
            </a:pPr>
            <a:r>
              <a:rPr lang="en" sz="1200">
                <a:solidFill>
                  <a:schemeClr val="dk2"/>
                </a:solidFill>
                <a:latin typeface="Roboto"/>
                <a:ea typeface="Roboto"/>
                <a:cs typeface="Roboto"/>
                <a:sym typeface="Roboto"/>
              </a:rPr>
              <a:t>Summarized strengths </a:t>
            </a:r>
            <a:endParaRPr sz="1200">
              <a:solidFill>
                <a:schemeClr val="dk2"/>
              </a:solidFill>
              <a:latin typeface="Roboto"/>
              <a:ea typeface="Roboto"/>
              <a:cs typeface="Roboto"/>
              <a:sym typeface="Roboto"/>
            </a:endParaRPr>
          </a:p>
          <a:p>
            <a:pPr indent="-304800" lvl="0" marL="457200" rtl="0" algn="l">
              <a:spcBef>
                <a:spcPts val="1000"/>
              </a:spcBef>
              <a:spcAft>
                <a:spcPts val="0"/>
              </a:spcAft>
              <a:buClr>
                <a:schemeClr val="dk2"/>
              </a:buClr>
              <a:buSzPts val="1200"/>
              <a:buFont typeface="Roboto"/>
              <a:buChar char="●"/>
            </a:pPr>
            <a:r>
              <a:rPr lang="en" sz="1200">
                <a:solidFill>
                  <a:schemeClr val="dk2"/>
                </a:solidFill>
                <a:latin typeface="Roboto"/>
                <a:ea typeface="Roboto"/>
                <a:cs typeface="Roboto"/>
                <a:sym typeface="Roboto"/>
              </a:rPr>
              <a:t>Weaknesses acknowledged</a:t>
            </a:r>
            <a:endParaRPr sz="1200">
              <a:solidFill>
                <a:schemeClr val="dk2"/>
              </a:solidFill>
              <a:latin typeface="Roboto"/>
              <a:ea typeface="Roboto"/>
              <a:cs typeface="Roboto"/>
              <a:sym typeface="Roboto"/>
            </a:endParaRPr>
          </a:p>
          <a:p>
            <a:pPr indent="-304800" lvl="0" marL="457200" rtl="0" algn="l">
              <a:spcBef>
                <a:spcPts val="1000"/>
              </a:spcBef>
              <a:spcAft>
                <a:spcPts val="1000"/>
              </a:spcAft>
              <a:buClr>
                <a:schemeClr val="dk2"/>
              </a:buClr>
              <a:buSzPts val="1200"/>
              <a:buFont typeface="Roboto"/>
              <a:buChar char="●"/>
            </a:pPr>
            <a:r>
              <a:rPr lang="en" sz="1200">
                <a:solidFill>
                  <a:schemeClr val="dk2"/>
                </a:solidFill>
                <a:latin typeface="Roboto"/>
                <a:ea typeface="Roboto"/>
                <a:cs typeface="Roboto"/>
                <a:sym typeface="Roboto"/>
              </a:rPr>
              <a:t>Head off any specific questions from the pattern of the financials here</a:t>
            </a:r>
            <a:endParaRPr sz="1200">
              <a:solidFill>
                <a:schemeClr val="dk2"/>
              </a:solidFill>
              <a:latin typeface="Roboto"/>
              <a:ea typeface="Roboto"/>
              <a:cs typeface="Roboto"/>
              <a:sym typeface="Roboto"/>
            </a:endParaRPr>
          </a:p>
        </p:txBody>
      </p:sp>
      <p:sp>
        <p:nvSpPr>
          <p:cNvPr id="327" name="Google Shape;327;p29"/>
          <p:cNvSpPr txBox="1"/>
          <p:nvPr/>
        </p:nvSpPr>
        <p:spPr>
          <a:xfrm>
            <a:off x="5153500" y="343700"/>
            <a:ext cx="3731700" cy="4532100"/>
          </a:xfrm>
          <a:prstGeom prst="rect">
            <a:avLst/>
          </a:prstGeom>
          <a:solidFill>
            <a:srgbClr val="38761D"/>
          </a:solidFill>
          <a:ln cap="flat" cmpd="sng" w="9525">
            <a:solidFill>
              <a:srgbClr val="66666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lt1"/>
                </a:solidFill>
              </a:rPr>
              <a:t>FINANCIAL RESULTS + PROJECTIONS SUMMARIZED BY YEAR AND QUARTER</a:t>
            </a:r>
            <a:endParaRPr b="1" sz="1800">
              <a:solidFill>
                <a:schemeClr val="lt1"/>
              </a:solidFill>
            </a:endParaRPr>
          </a:p>
        </p:txBody>
      </p:sp>
      <p:sp>
        <p:nvSpPr>
          <p:cNvPr id="328" name="Google Shape;328;p29"/>
          <p:cNvSpPr txBox="1"/>
          <p:nvPr/>
        </p:nvSpPr>
        <p:spPr>
          <a:xfrm>
            <a:off x="840300" y="2241050"/>
            <a:ext cx="3731700" cy="1600200"/>
          </a:xfrm>
          <a:prstGeom prst="rect">
            <a:avLst/>
          </a:prstGeom>
          <a:solidFill>
            <a:srgbClr val="38761D"/>
          </a:solidFill>
          <a:ln cap="flat" cmpd="sng" w="9525">
            <a:solidFill>
              <a:srgbClr val="66666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lt1"/>
                </a:solidFill>
              </a:rPr>
              <a:t>OPTIMISTIC PROJECTIONS BALANCED WITH REALISTIC ASSESSMENTS (aggressive, base, conservative forecasts)</a:t>
            </a:r>
            <a:endParaRPr b="1" sz="1800">
              <a:solidFill>
                <a:schemeClr val="lt1"/>
              </a:solidFill>
            </a:endParaRPr>
          </a:p>
        </p:txBody>
      </p:sp>
      <p:pic>
        <p:nvPicPr>
          <p:cNvPr id="329" name="Google Shape;329;p29"/>
          <p:cNvPicPr preferRelativeResize="0"/>
          <p:nvPr/>
        </p:nvPicPr>
        <p:blipFill rotWithShape="1">
          <a:blip r:embed="rId3">
            <a:alphaModFix/>
          </a:blip>
          <a:srcRect b="73737" l="22723" r="24369" t="0"/>
          <a:stretch/>
        </p:blipFill>
        <p:spPr>
          <a:xfrm>
            <a:off x="7500425" y="4655675"/>
            <a:ext cx="1586026" cy="4428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30"/>
          <p:cNvSpPr txBox="1"/>
          <p:nvPr>
            <p:ph type="title"/>
          </p:nvPr>
        </p:nvSpPr>
        <p:spPr>
          <a:xfrm>
            <a:off x="1274875" y="140225"/>
            <a:ext cx="6819000" cy="572700"/>
          </a:xfrm>
          <a:prstGeom prst="rect">
            <a:avLst/>
          </a:prstGeom>
          <a:solidFill>
            <a:srgbClr val="38761D"/>
          </a:solidFill>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220">
                <a:solidFill>
                  <a:schemeClr val="lt1"/>
                </a:solidFill>
                <a:latin typeface="Roboto"/>
                <a:ea typeface="Roboto"/>
                <a:cs typeface="Roboto"/>
                <a:sym typeface="Roboto"/>
              </a:rPr>
              <a:t>FINANCIAL Business Asset Overview  </a:t>
            </a:r>
            <a:endParaRPr b="1" sz="2220">
              <a:solidFill>
                <a:schemeClr val="lt1"/>
              </a:solidFill>
              <a:latin typeface="Roboto"/>
              <a:ea typeface="Roboto"/>
              <a:cs typeface="Roboto"/>
              <a:sym typeface="Roboto"/>
            </a:endParaRPr>
          </a:p>
        </p:txBody>
      </p:sp>
      <p:sp>
        <p:nvSpPr>
          <p:cNvPr id="335" name="Google Shape;335;p30"/>
          <p:cNvSpPr txBox="1"/>
          <p:nvPr/>
        </p:nvSpPr>
        <p:spPr>
          <a:xfrm>
            <a:off x="874575" y="901450"/>
            <a:ext cx="7835700" cy="17334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t/>
            </a:r>
            <a:endParaRPr b="1">
              <a:solidFill>
                <a:schemeClr val="dk2"/>
              </a:solidFill>
              <a:latin typeface="Roboto"/>
              <a:ea typeface="Roboto"/>
              <a:cs typeface="Roboto"/>
              <a:sym typeface="Roboto"/>
            </a:endParaRPr>
          </a:p>
          <a:p>
            <a:pPr indent="0" lvl="0" marL="457200" rtl="0" algn="l">
              <a:spcBef>
                <a:spcPts val="1000"/>
              </a:spcBef>
              <a:spcAft>
                <a:spcPts val="0"/>
              </a:spcAft>
              <a:buNone/>
            </a:pPr>
            <a:r>
              <a:t/>
            </a:r>
            <a:endParaRPr sz="1000">
              <a:solidFill>
                <a:schemeClr val="dk2"/>
              </a:solidFill>
              <a:latin typeface="Roboto"/>
              <a:ea typeface="Roboto"/>
              <a:cs typeface="Roboto"/>
              <a:sym typeface="Roboto"/>
            </a:endParaRPr>
          </a:p>
          <a:p>
            <a:pPr indent="0" lvl="0" marL="914400" rtl="0" algn="l">
              <a:spcBef>
                <a:spcPts val="1000"/>
              </a:spcBef>
              <a:spcAft>
                <a:spcPts val="0"/>
              </a:spcAft>
              <a:buNone/>
            </a:pPr>
            <a:r>
              <a:t/>
            </a:r>
            <a:endParaRPr sz="1000">
              <a:solidFill>
                <a:schemeClr val="dk2"/>
              </a:solidFill>
              <a:latin typeface="Roboto"/>
              <a:ea typeface="Roboto"/>
              <a:cs typeface="Roboto"/>
              <a:sym typeface="Roboto"/>
            </a:endParaRPr>
          </a:p>
          <a:p>
            <a:pPr indent="0" lvl="0" marL="914400" rtl="0" algn="l">
              <a:spcBef>
                <a:spcPts val="1000"/>
              </a:spcBef>
              <a:spcAft>
                <a:spcPts val="1000"/>
              </a:spcAft>
              <a:buNone/>
            </a:pPr>
            <a:r>
              <a:t/>
            </a:r>
            <a:endParaRPr sz="1000">
              <a:solidFill>
                <a:schemeClr val="dk2"/>
              </a:solidFill>
              <a:latin typeface="Roboto"/>
              <a:ea typeface="Roboto"/>
              <a:cs typeface="Roboto"/>
              <a:sym typeface="Roboto"/>
            </a:endParaRPr>
          </a:p>
        </p:txBody>
      </p:sp>
      <p:sp>
        <p:nvSpPr>
          <p:cNvPr id="336" name="Google Shape;336;p30"/>
          <p:cNvSpPr txBox="1"/>
          <p:nvPr/>
        </p:nvSpPr>
        <p:spPr>
          <a:xfrm>
            <a:off x="1274875" y="829275"/>
            <a:ext cx="5596200" cy="3659700"/>
          </a:xfrm>
          <a:prstGeom prst="rect">
            <a:avLst/>
          </a:prstGeom>
          <a:solidFill>
            <a:srgbClr val="38761D"/>
          </a:solidFill>
          <a:ln cap="flat" cmpd="sng" w="9525">
            <a:solidFill>
              <a:srgbClr val="66666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Balance Sheet Overview</a:t>
            </a:r>
            <a:endParaRPr sz="1800">
              <a:solidFill>
                <a:schemeClr val="lt1"/>
              </a:solidFill>
            </a:endParaRPr>
          </a:p>
          <a:p>
            <a:pPr indent="0" lvl="0" marL="0" rtl="0" algn="l">
              <a:spcBef>
                <a:spcPts val="0"/>
              </a:spcBef>
              <a:spcAft>
                <a:spcPts val="0"/>
              </a:spcAft>
              <a:buNone/>
            </a:pPr>
            <a:r>
              <a:t/>
            </a:r>
            <a:endParaRPr sz="1800">
              <a:solidFill>
                <a:schemeClr val="lt1"/>
              </a:solidFill>
            </a:endParaRPr>
          </a:p>
          <a:p>
            <a:pPr indent="0" lvl="0" marL="0" rtl="0" algn="l">
              <a:spcBef>
                <a:spcPts val="0"/>
              </a:spcBef>
              <a:spcAft>
                <a:spcPts val="0"/>
              </a:spcAft>
              <a:buNone/>
            </a:pPr>
            <a:r>
              <a:rPr lang="en" sz="1800">
                <a:solidFill>
                  <a:schemeClr val="lt1"/>
                </a:solidFill>
              </a:rPr>
              <a:t>Make it simple</a:t>
            </a:r>
            <a:endParaRPr sz="1800">
              <a:solidFill>
                <a:schemeClr val="lt1"/>
              </a:solidFill>
            </a:endParaRPr>
          </a:p>
          <a:p>
            <a:pPr indent="0" lvl="0" marL="0" rtl="0" algn="l">
              <a:spcBef>
                <a:spcPts val="0"/>
              </a:spcBef>
              <a:spcAft>
                <a:spcPts val="0"/>
              </a:spcAft>
              <a:buNone/>
            </a:pPr>
            <a:br>
              <a:rPr lang="en" sz="1800">
                <a:solidFill>
                  <a:schemeClr val="lt1"/>
                </a:solidFill>
                <a:highlight>
                  <a:srgbClr val="666666"/>
                </a:highlight>
              </a:rPr>
            </a:br>
            <a:r>
              <a:rPr lang="en" sz="1800">
                <a:solidFill>
                  <a:schemeClr val="lt1"/>
                </a:solidFill>
              </a:rPr>
              <a:t>Real assets</a:t>
            </a:r>
            <a:endParaRPr sz="1800">
              <a:solidFill>
                <a:schemeClr val="lt1"/>
              </a:solidFill>
            </a:endParaRPr>
          </a:p>
          <a:p>
            <a:pPr indent="0" lvl="0" marL="0" rtl="0" algn="l">
              <a:spcBef>
                <a:spcPts val="0"/>
              </a:spcBef>
              <a:spcAft>
                <a:spcPts val="0"/>
              </a:spcAft>
              <a:buNone/>
            </a:pPr>
            <a:r>
              <a:rPr lang="en" sz="1800">
                <a:solidFill>
                  <a:schemeClr val="lt1"/>
                </a:solidFill>
              </a:rPr>
              <a:t>Intangiable assets</a:t>
            </a:r>
            <a:endParaRPr sz="1800">
              <a:solidFill>
                <a:schemeClr val="lt1"/>
              </a:solidFill>
            </a:endParaRPr>
          </a:p>
          <a:p>
            <a:pPr indent="0" lvl="0" marL="0" rtl="0" algn="l">
              <a:spcBef>
                <a:spcPts val="0"/>
              </a:spcBef>
              <a:spcAft>
                <a:spcPts val="0"/>
              </a:spcAft>
              <a:buNone/>
            </a:pPr>
            <a:r>
              <a:t/>
            </a:r>
            <a:endParaRPr sz="1800">
              <a:solidFill>
                <a:schemeClr val="lt1"/>
              </a:solidFill>
            </a:endParaRPr>
          </a:p>
          <a:p>
            <a:pPr indent="0" lvl="0" marL="0" rtl="0" algn="l">
              <a:spcBef>
                <a:spcPts val="0"/>
              </a:spcBef>
              <a:spcAft>
                <a:spcPts val="0"/>
              </a:spcAft>
              <a:buNone/>
            </a:pPr>
            <a:r>
              <a:rPr lang="en" sz="1800">
                <a:solidFill>
                  <a:schemeClr val="lt1"/>
                </a:solidFill>
              </a:rPr>
              <a:t>Competitive Moats/Barriers? </a:t>
            </a:r>
            <a:endParaRPr sz="1800">
              <a:solidFill>
                <a:schemeClr val="lt1"/>
              </a:solidFill>
            </a:endParaRPr>
          </a:p>
          <a:p>
            <a:pPr indent="0" lvl="0" marL="0" rtl="0" algn="l">
              <a:spcBef>
                <a:spcPts val="0"/>
              </a:spcBef>
              <a:spcAft>
                <a:spcPts val="0"/>
              </a:spcAft>
              <a:buNone/>
            </a:pPr>
            <a:r>
              <a:t/>
            </a:r>
            <a:endParaRPr sz="1800">
              <a:solidFill>
                <a:schemeClr val="lt1"/>
              </a:solidFill>
            </a:endParaRPr>
          </a:p>
          <a:p>
            <a:pPr indent="0" lvl="0" marL="0" rtl="0" algn="l">
              <a:spcBef>
                <a:spcPts val="0"/>
              </a:spcBef>
              <a:spcAft>
                <a:spcPts val="0"/>
              </a:spcAft>
              <a:buNone/>
            </a:pPr>
            <a:r>
              <a:rPr lang="en" sz="1800">
                <a:solidFill>
                  <a:schemeClr val="lt1"/>
                </a:solidFill>
              </a:rPr>
              <a:t>Strategic Partnerships + Exit Buyers?</a:t>
            </a:r>
            <a:endParaRPr sz="1800">
              <a:solidFill>
                <a:schemeClr val="lt1"/>
              </a:solidFill>
            </a:endParaRPr>
          </a:p>
          <a:p>
            <a:pPr indent="0" lvl="0" marL="0" rtl="0" algn="l">
              <a:spcBef>
                <a:spcPts val="0"/>
              </a:spcBef>
              <a:spcAft>
                <a:spcPts val="0"/>
              </a:spcAft>
              <a:buNone/>
            </a:pPr>
            <a:r>
              <a:t/>
            </a:r>
            <a:endParaRPr sz="1800">
              <a:solidFill>
                <a:schemeClr val="lt1"/>
              </a:solidFill>
            </a:endParaRPr>
          </a:p>
        </p:txBody>
      </p:sp>
      <p:pic>
        <p:nvPicPr>
          <p:cNvPr id="337" name="Google Shape;337;p30"/>
          <p:cNvPicPr preferRelativeResize="0"/>
          <p:nvPr/>
        </p:nvPicPr>
        <p:blipFill rotWithShape="1">
          <a:blip r:embed="rId3">
            <a:alphaModFix/>
          </a:blip>
          <a:srcRect b="73737" l="22723" r="24369" t="0"/>
          <a:stretch/>
        </p:blipFill>
        <p:spPr>
          <a:xfrm>
            <a:off x="7446475" y="4628725"/>
            <a:ext cx="1586026" cy="4428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31"/>
          <p:cNvSpPr txBox="1"/>
          <p:nvPr>
            <p:ph type="title"/>
          </p:nvPr>
        </p:nvSpPr>
        <p:spPr>
          <a:xfrm>
            <a:off x="1274875" y="140225"/>
            <a:ext cx="6691800" cy="958800"/>
          </a:xfrm>
          <a:prstGeom prst="rect">
            <a:avLst/>
          </a:prstGeom>
          <a:solidFill>
            <a:srgbClr val="38761D"/>
          </a:solidFill>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220">
                <a:solidFill>
                  <a:schemeClr val="lt1"/>
                </a:solidFill>
                <a:latin typeface="Roboto"/>
                <a:ea typeface="Roboto"/>
                <a:cs typeface="Roboto"/>
                <a:sym typeface="Roboto"/>
              </a:rPr>
              <a:t>SALES OVERVIEW: Weighted Sales Pipeline</a:t>
            </a:r>
            <a:r>
              <a:rPr b="1" lang="en" sz="2220">
                <a:solidFill>
                  <a:schemeClr val="lt1"/>
                </a:solidFill>
                <a:latin typeface="Roboto"/>
                <a:ea typeface="Roboto"/>
                <a:cs typeface="Roboto"/>
                <a:sym typeface="Roboto"/>
              </a:rPr>
              <a:t> or Revenue Commitments</a:t>
            </a:r>
            <a:endParaRPr sz="2220">
              <a:solidFill>
                <a:schemeClr val="lt1"/>
              </a:solidFill>
              <a:latin typeface="Roboto Thin"/>
              <a:ea typeface="Roboto Thin"/>
              <a:cs typeface="Roboto Thin"/>
              <a:sym typeface="Roboto Thin"/>
            </a:endParaRPr>
          </a:p>
          <a:p>
            <a:pPr indent="0" lvl="0" marL="0" rtl="0" algn="l">
              <a:spcBef>
                <a:spcPts val="0"/>
              </a:spcBef>
              <a:spcAft>
                <a:spcPts val="1000"/>
              </a:spcAft>
              <a:buNone/>
            </a:pPr>
            <a:r>
              <a:t/>
            </a:r>
            <a:endParaRPr sz="3020">
              <a:latin typeface="Roboto Thin"/>
              <a:ea typeface="Roboto Thin"/>
              <a:cs typeface="Roboto Thin"/>
              <a:sym typeface="Roboto Thin"/>
            </a:endParaRPr>
          </a:p>
        </p:txBody>
      </p:sp>
      <p:sp>
        <p:nvSpPr>
          <p:cNvPr id="343" name="Google Shape;343;p31"/>
          <p:cNvSpPr txBox="1"/>
          <p:nvPr/>
        </p:nvSpPr>
        <p:spPr>
          <a:xfrm>
            <a:off x="1439750" y="1164375"/>
            <a:ext cx="6582300" cy="336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Sources of revenue with justification (if projections)</a:t>
            </a:r>
            <a:endParaRPr sz="1800">
              <a:solidFill>
                <a:schemeClr val="dk2"/>
              </a:solidFill>
            </a:endParaRPr>
          </a:p>
          <a:p>
            <a:pPr indent="0" lvl="0" marL="0" rtl="0" algn="l">
              <a:spcBef>
                <a:spcPts val="0"/>
              </a:spcBef>
              <a:spcAft>
                <a:spcPts val="0"/>
              </a:spcAft>
              <a:buNone/>
            </a:pPr>
            <a:r>
              <a:rPr lang="en" sz="1800">
                <a:solidFill>
                  <a:schemeClr val="dk2"/>
                </a:solidFill>
              </a:rPr>
              <a:t>Sales pipeline with LCV (if B2B)</a:t>
            </a:r>
            <a:endParaRPr sz="1800">
              <a:solidFill>
                <a:schemeClr val="dk2"/>
              </a:solidFill>
            </a:endParaRPr>
          </a:p>
        </p:txBody>
      </p:sp>
      <p:pic>
        <p:nvPicPr>
          <p:cNvPr id="344" name="Google Shape;344;p31"/>
          <p:cNvPicPr preferRelativeResize="0"/>
          <p:nvPr/>
        </p:nvPicPr>
        <p:blipFill rotWithShape="1">
          <a:blip r:embed="rId3">
            <a:alphaModFix/>
          </a:blip>
          <a:srcRect b="73737" l="22723" r="24369" t="0"/>
          <a:stretch/>
        </p:blipFill>
        <p:spPr>
          <a:xfrm>
            <a:off x="7419475" y="4592725"/>
            <a:ext cx="1586026" cy="4428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4"/>
          <p:cNvSpPr txBox="1"/>
          <p:nvPr>
            <p:ph type="title"/>
          </p:nvPr>
        </p:nvSpPr>
        <p:spPr>
          <a:xfrm>
            <a:off x="4209650" y="152400"/>
            <a:ext cx="4010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320">
                <a:latin typeface="Roboto"/>
                <a:ea typeface="Roboto"/>
                <a:cs typeface="Roboto"/>
                <a:sym typeface="Roboto"/>
              </a:rPr>
              <a:t>DISCLOSURES</a:t>
            </a:r>
            <a:endParaRPr b="1" sz="2320">
              <a:latin typeface="Roboto"/>
              <a:ea typeface="Roboto"/>
              <a:cs typeface="Roboto"/>
              <a:sym typeface="Roboto"/>
            </a:endParaRPr>
          </a:p>
        </p:txBody>
      </p:sp>
      <p:sp>
        <p:nvSpPr>
          <p:cNvPr id="65" name="Google Shape;65;p14"/>
          <p:cNvSpPr txBox="1"/>
          <p:nvPr/>
        </p:nvSpPr>
        <p:spPr>
          <a:xfrm>
            <a:off x="1163325" y="601275"/>
            <a:ext cx="3895500" cy="42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2"/>
                </a:solidFill>
                <a:latin typeface="Roboto"/>
                <a:ea typeface="Roboto"/>
                <a:cs typeface="Roboto"/>
                <a:sym typeface="Roboto"/>
              </a:rPr>
              <a:t>This Private Placement Memorandum (the “Memorandum”) is based on information provided by COMPANY NAME (“</a:t>
            </a:r>
            <a:r>
              <a:rPr lang="en" sz="900">
                <a:solidFill>
                  <a:schemeClr val="dk2"/>
                </a:solidFill>
                <a:latin typeface="Roboto"/>
                <a:ea typeface="Roboto"/>
                <a:cs typeface="Roboto"/>
                <a:sym typeface="Roboto"/>
              </a:rPr>
              <a:t>COMPANY NAME</a:t>
            </a:r>
            <a:r>
              <a:rPr lang="en" sz="900">
                <a:solidFill>
                  <a:schemeClr val="dk2"/>
                </a:solidFill>
                <a:latin typeface="Roboto"/>
                <a:ea typeface="Roboto"/>
                <a:cs typeface="Roboto"/>
                <a:sym typeface="Roboto"/>
              </a:rPr>
              <a:t>” or the “Company”). It is being furnished on behalf of the Company to a limited number of parties who may be interested in providing financing to the Company. The sole purpose of this Memorandum is to assist the recipient in deciding whether to proceed with a further investigation of the Company. This Memorandum does not purport to be all-inclusive or to necessarily contain all the information that the recipient may desire in investigating the Company. As a result, each recipient must rely solely on its own due diligence review and analysis of the Company, its business, its financial information, and its future prospects. </a:t>
            </a:r>
            <a:endParaRPr sz="900">
              <a:solidFill>
                <a:schemeClr val="dk2"/>
              </a:solidFill>
              <a:latin typeface="Roboto"/>
              <a:ea typeface="Roboto"/>
              <a:cs typeface="Roboto"/>
              <a:sym typeface="Roboto"/>
            </a:endParaRPr>
          </a:p>
          <a:p>
            <a:pPr indent="0" lvl="0" marL="0" rtl="0" algn="l">
              <a:spcBef>
                <a:spcPts val="0"/>
              </a:spcBef>
              <a:spcAft>
                <a:spcPts val="0"/>
              </a:spcAft>
              <a:buNone/>
            </a:pPr>
            <a:r>
              <a:t/>
            </a:r>
            <a:endParaRPr sz="900">
              <a:solidFill>
                <a:schemeClr val="dk2"/>
              </a:solidFill>
              <a:latin typeface="Roboto"/>
              <a:ea typeface="Roboto"/>
              <a:cs typeface="Roboto"/>
              <a:sym typeface="Roboto"/>
            </a:endParaRPr>
          </a:p>
          <a:p>
            <a:pPr indent="0" lvl="0" marL="0" rtl="0" algn="l">
              <a:spcBef>
                <a:spcPts val="0"/>
              </a:spcBef>
              <a:spcAft>
                <a:spcPts val="0"/>
              </a:spcAft>
              <a:buNone/>
            </a:pPr>
            <a:r>
              <a:rPr lang="en" sz="900">
                <a:solidFill>
                  <a:schemeClr val="dk2"/>
                </a:solidFill>
                <a:latin typeface="Roboto"/>
                <a:ea typeface="Roboto"/>
                <a:cs typeface="Roboto"/>
                <a:sym typeface="Roboto"/>
              </a:rPr>
              <a:t>This Memorandum contains statements that are forward-looking. These statements are based on current expectations and assumptions that are subject to risks and uncertainties. Actual results could differ materially because of factors discussed throughout the Memorandum. A Confidentiality Agreement previously executed by the recipient of this Memorandum governs this Memorandum and other documents, materials and information relating to the Company. </a:t>
            </a:r>
            <a:endParaRPr sz="900">
              <a:solidFill>
                <a:schemeClr val="dk2"/>
              </a:solidFill>
              <a:latin typeface="Roboto"/>
              <a:ea typeface="Roboto"/>
              <a:cs typeface="Roboto"/>
              <a:sym typeface="Roboto"/>
            </a:endParaRPr>
          </a:p>
          <a:p>
            <a:pPr indent="0" lvl="0" marL="0" rtl="0" algn="l">
              <a:spcBef>
                <a:spcPts val="0"/>
              </a:spcBef>
              <a:spcAft>
                <a:spcPts val="0"/>
              </a:spcAft>
              <a:buNone/>
            </a:pPr>
            <a:r>
              <a:t/>
            </a:r>
            <a:endParaRPr sz="900">
              <a:solidFill>
                <a:schemeClr val="dk2"/>
              </a:solidFill>
              <a:latin typeface="Roboto"/>
              <a:ea typeface="Roboto"/>
              <a:cs typeface="Roboto"/>
              <a:sym typeface="Roboto"/>
            </a:endParaRPr>
          </a:p>
          <a:p>
            <a:pPr indent="0" lvl="0" marL="0" rtl="0" algn="l">
              <a:spcBef>
                <a:spcPts val="0"/>
              </a:spcBef>
              <a:spcAft>
                <a:spcPts val="0"/>
              </a:spcAft>
              <a:buNone/>
            </a:pPr>
            <a:r>
              <a:rPr lang="en" sz="900">
                <a:solidFill>
                  <a:schemeClr val="dk2"/>
                </a:solidFill>
                <a:latin typeface="Roboto"/>
                <a:ea typeface="Roboto"/>
                <a:cs typeface="Roboto"/>
                <a:sym typeface="Roboto"/>
              </a:rPr>
              <a:t>Unless otherwise provided for in said Confidentiality Agreement, the recipient, by acceptance of this Memorandum, agrees that it will not distribute this Memorandum to others, in whole or in part, at any time without the prior written consent of the Company. The recipient also agrees that all information contained herein, or made available in connection with any further investigation, will be kept confidential in accordance with the Confidentiality Agreement. Upon request, the recipient will promptly return all material received from the Company (including this Memorandum), all in accordance with such Confidentiality Agreement. Any inconsistencies between the terms of this Memorandum and the terms of the Confidentiality Agreement shall be resolved and governed by the terms of the Confidentiality Agreement.</a:t>
            </a:r>
            <a:endParaRPr sz="900">
              <a:solidFill>
                <a:schemeClr val="dk2"/>
              </a:solidFill>
              <a:latin typeface="Roboto"/>
              <a:ea typeface="Roboto"/>
              <a:cs typeface="Roboto"/>
              <a:sym typeface="Roboto"/>
            </a:endParaRPr>
          </a:p>
          <a:p>
            <a:pPr indent="0" lvl="0" marL="0" rtl="0" algn="l">
              <a:spcBef>
                <a:spcPts val="0"/>
              </a:spcBef>
              <a:spcAft>
                <a:spcPts val="0"/>
              </a:spcAft>
              <a:buNone/>
            </a:pPr>
            <a:r>
              <a:t/>
            </a:r>
            <a:endParaRPr sz="900">
              <a:solidFill>
                <a:schemeClr val="dk2"/>
              </a:solidFill>
              <a:latin typeface="Roboto"/>
              <a:ea typeface="Roboto"/>
              <a:cs typeface="Roboto"/>
              <a:sym typeface="Roboto"/>
            </a:endParaRPr>
          </a:p>
          <a:p>
            <a:pPr indent="0" lvl="0" marL="0" rtl="0" algn="l">
              <a:spcBef>
                <a:spcPts val="0"/>
              </a:spcBef>
              <a:spcAft>
                <a:spcPts val="0"/>
              </a:spcAft>
              <a:buNone/>
            </a:pPr>
            <a:r>
              <a:t/>
            </a:r>
            <a:endParaRPr sz="900">
              <a:solidFill>
                <a:schemeClr val="dk2"/>
              </a:solidFill>
              <a:latin typeface="Roboto"/>
              <a:ea typeface="Roboto"/>
              <a:cs typeface="Roboto"/>
              <a:sym typeface="Roboto"/>
            </a:endParaRPr>
          </a:p>
        </p:txBody>
      </p:sp>
      <p:sp>
        <p:nvSpPr>
          <p:cNvPr id="66" name="Google Shape;66;p14"/>
          <p:cNvSpPr txBox="1"/>
          <p:nvPr/>
        </p:nvSpPr>
        <p:spPr>
          <a:xfrm>
            <a:off x="5058825" y="462000"/>
            <a:ext cx="4010100" cy="42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900">
              <a:solidFill>
                <a:schemeClr val="dk2"/>
              </a:solidFill>
              <a:latin typeface="Roboto"/>
              <a:ea typeface="Roboto"/>
              <a:cs typeface="Roboto"/>
              <a:sym typeface="Roboto"/>
            </a:endParaRPr>
          </a:p>
          <a:p>
            <a:pPr indent="0" lvl="0" marL="0" rtl="0" algn="l">
              <a:spcBef>
                <a:spcPts val="0"/>
              </a:spcBef>
              <a:spcAft>
                <a:spcPts val="0"/>
              </a:spcAft>
              <a:buNone/>
            </a:pPr>
            <a:r>
              <a:rPr lang="en" sz="900">
                <a:solidFill>
                  <a:schemeClr val="dk2"/>
                </a:solidFill>
                <a:latin typeface="Roboto"/>
                <a:ea typeface="Roboto"/>
                <a:cs typeface="Roboto"/>
                <a:sym typeface="Roboto"/>
              </a:rPr>
              <a:t>This Memorandum has been prepared for informational purposes relating to this transaction upon the express understanding that it will only be used for the purposes set forth above. The Company expressly disclaims any and all liability for the accuracy of the information contained in, or from omissions in, this Memorandum or any other written or oral communication transmitted or made available by the Company, its representatives or any other party involved in discussion. Furthermore, the information contained herein is as of the date hereof, or as of any earlier date described herein. The Company expressly disclaims the obligation to supplement or update any of the information contained in this Memorandum or any other written or oral communication transmitted or made available by the Company, its representatives, any other party involved in discussion. The company has not performed an an independent appraisal of any assets of the Company. No representation or warranty is made with respect to the information contained in this Memorandum and the recipient agrees that it will rely solely on the representations and warranties made to it by the Company in any final agreement.</a:t>
            </a:r>
            <a:endParaRPr sz="900">
              <a:solidFill>
                <a:schemeClr val="dk2"/>
              </a:solidFill>
              <a:latin typeface="Roboto"/>
              <a:ea typeface="Roboto"/>
              <a:cs typeface="Roboto"/>
              <a:sym typeface="Roboto"/>
            </a:endParaRPr>
          </a:p>
          <a:p>
            <a:pPr indent="0" lvl="0" marL="0" rtl="0" algn="l">
              <a:spcBef>
                <a:spcPts val="0"/>
              </a:spcBef>
              <a:spcAft>
                <a:spcPts val="0"/>
              </a:spcAft>
              <a:buNone/>
            </a:pPr>
            <a:r>
              <a:t/>
            </a:r>
            <a:endParaRPr sz="900">
              <a:solidFill>
                <a:schemeClr val="dk2"/>
              </a:solidFill>
              <a:latin typeface="Roboto"/>
              <a:ea typeface="Roboto"/>
              <a:cs typeface="Roboto"/>
              <a:sym typeface="Roboto"/>
            </a:endParaRPr>
          </a:p>
          <a:p>
            <a:pPr indent="0" lvl="0" marL="0" rtl="0" algn="l">
              <a:spcBef>
                <a:spcPts val="0"/>
              </a:spcBef>
              <a:spcAft>
                <a:spcPts val="0"/>
              </a:spcAft>
              <a:buNone/>
            </a:pPr>
            <a:r>
              <a:rPr lang="en" sz="900">
                <a:solidFill>
                  <a:schemeClr val="dk2"/>
                </a:solidFill>
                <a:latin typeface="Roboto"/>
                <a:ea typeface="Roboto"/>
                <a:cs typeface="Roboto"/>
                <a:sym typeface="Roboto"/>
              </a:rPr>
              <a:t>In furnishing this Memorandum, neither the Company nor party involved in discussions undertakes any obligation to provide the recipient with access to any additional information. This Memorandum shall not be deemed an indication of the state of affairs of the Company nor shall it constitute an indication that there has been no change in the business or affairs of the Company since the date hereof.</a:t>
            </a:r>
            <a:endParaRPr sz="900">
              <a:solidFill>
                <a:schemeClr val="dk2"/>
              </a:solidFill>
              <a:latin typeface="Roboto"/>
              <a:ea typeface="Roboto"/>
              <a:cs typeface="Roboto"/>
              <a:sym typeface="Roboto"/>
            </a:endParaRPr>
          </a:p>
          <a:p>
            <a:pPr indent="0" lvl="0" marL="0" rtl="0" algn="l">
              <a:spcBef>
                <a:spcPts val="0"/>
              </a:spcBef>
              <a:spcAft>
                <a:spcPts val="0"/>
              </a:spcAft>
              <a:buNone/>
            </a:pPr>
            <a:r>
              <a:t/>
            </a:r>
            <a:endParaRPr sz="900">
              <a:solidFill>
                <a:schemeClr val="dk2"/>
              </a:solidFill>
              <a:latin typeface="Roboto"/>
              <a:ea typeface="Roboto"/>
              <a:cs typeface="Roboto"/>
              <a:sym typeface="Roboto"/>
            </a:endParaRPr>
          </a:p>
          <a:p>
            <a:pPr indent="0" lvl="0" marL="0" rtl="0" algn="l">
              <a:spcBef>
                <a:spcPts val="0"/>
              </a:spcBef>
              <a:spcAft>
                <a:spcPts val="0"/>
              </a:spcAft>
              <a:buNone/>
            </a:pPr>
            <a:r>
              <a:rPr lang="en" sz="900">
                <a:solidFill>
                  <a:schemeClr val="dk2"/>
                </a:solidFill>
                <a:latin typeface="Roboto"/>
                <a:ea typeface="Roboto"/>
                <a:cs typeface="Roboto"/>
                <a:sym typeface="Roboto"/>
              </a:rPr>
              <a:t>All communications, inquiries and requests for information relating to these materials should be addressed to the persons listed herein, as representatives of the Company. </a:t>
            </a:r>
            <a:endParaRPr sz="900">
              <a:solidFill>
                <a:schemeClr val="dk2"/>
              </a:solidFill>
              <a:latin typeface="Roboto"/>
              <a:ea typeface="Roboto"/>
              <a:cs typeface="Roboto"/>
              <a:sym typeface="Roboto"/>
            </a:endParaRPr>
          </a:p>
          <a:p>
            <a:pPr indent="0" lvl="0" marL="0" rtl="0" algn="l">
              <a:spcBef>
                <a:spcPts val="0"/>
              </a:spcBef>
              <a:spcAft>
                <a:spcPts val="0"/>
              </a:spcAft>
              <a:buNone/>
            </a:pPr>
            <a:r>
              <a:t/>
            </a:r>
            <a:endParaRPr sz="900">
              <a:solidFill>
                <a:schemeClr val="dk2"/>
              </a:solidFill>
              <a:latin typeface="Roboto"/>
              <a:ea typeface="Roboto"/>
              <a:cs typeface="Roboto"/>
              <a:sym typeface="Roboto"/>
            </a:endParaRPr>
          </a:p>
          <a:p>
            <a:pPr indent="0" lvl="0" marL="0" rtl="0" algn="l">
              <a:spcBef>
                <a:spcPts val="0"/>
              </a:spcBef>
              <a:spcAft>
                <a:spcPts val="0"/>
              </a:spcAft>
              <a:buNone/>
            </a:pPr>
            <a:r>
              <a:rPr lang="en" sz="900">
                <a:solidFill>
                  <a:schemeClr val="dk2"/>
                </a:solidFill>
                <a:latin typeface="Roboto"/>
                <a:ea typeface="Roboto"/>
                <a:cs typeface="Roboto"/>
                <a:sym typeface="Roboto"/>
              </a:rPr>
              <a:t>© 2024 </a:t>
            </a:r>
            <a:r>
              <a:rPr lang="en" sz="900">
                <a:solidFill>
                  <a:schemeClr val="dk2"/>
                </a:solidFill>
                <a:latin typeface="Roboto"/>
                <a:ea typeface="Roboto"/>
                <a:cs typeface="Roboto"/>
                <a:sym typeface="Roboto"/>
              </a:rPr>
              <a:t>COMPANY NAME</a:t>
            </a:r>
            <a:r>
              <a:rPr lang="en" sz="900">
                <a:solidFill>
                  <a:schemeClr val="dk2"/>
                </a:solidFill>
                <a:latin typeface="Roboto"/>
                <a:ea typeface="Roboto"/>
                <a:cs typeface="Roboto"/>
                <a:sym typeface="Roboto"/>
              </a:rPr>
              <a:t>. CONFIDENTIAL. NOT FOR DISTRIBUTION. </a:t>
            </a:r>
            <a:endParaRPr sz="900">
              <a:solidFill>
                <a:schemeClr val="dk2"/>
              </a:solidFill>
              <a:latin typeface="Roboto"/>
              <a:ea typeface="Roboto"/>
              <a:cs typeface="Roboto"/>
              <a:sym typeface="Roboto"/>
            </a:endParaRPr>
          </a:p>
        </p:txBody>
      </p:sp>
      <p:sp>
        <p:nvSpPr>
          <p:cNvPr id="67" name="Google Shape;67;p14"/>
          <p:cNvSpPr txBox="1"/>
          <p:nvPr/>
        </p:nvSpPr>
        <p:spPr>
          <a:xfrm>
            <a:off x="1163325" y="117900"/>
            <a:ext cx="3090900" cy="641700"/>
          </a:xfrm>
          <a:prstGeom prst="rect">
            <a:avLst/>
          </a:prstGeom>
          <a:solidFill>
            <a:srgbClr val="38761D"/>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chemeClr val="lt1"/>
                </a:solidFill>
                <a:latin typeface="Roboto"/>
                <a:ea typeface="Roboto"/>
                <a:cs typeface="Roboto"/>
                <a:sym typeface="Roboto"/>
              </a:rPr>
              <a:t>COMPANY NAME</a:t>
            </a:r>
            <a:endParaRPr b="1" sz="2800">
              <a:solidFill>
                <a:schemeClr val="lt1"/>
              </a:solidFill>
              <a:latin typeface="Roboto"/>
              <a:ea typeface="Roboto"/>
              <a:cs typeface="Roboto"/>
              <a:sym typeface="Roboto"/>
            </a:endParaRPr>
          </a:p>
        </p:txBody>
      </p:sp>
      <p:pic>
        <p:nvPicPr>
          <p:cNvPr id="68" name="Google Shape;68;p14"/>
          <p:cNvPicPr preferRelativeResize="0"/>
          <p:nvPr/>
        </p:nvPicPr>
        <p:blipFill rotWithShape="1">
          <a:blip r:embed="rId3">
            <a:alphaModFix/>
          </a:blip>
          <a:srcRect b="73737" l="22723" r="24369" t="0"/>
          <a:stretch/>
        </p:blipFill>
        <p:spPr>
          <a:xfrm>
            <a:off x="6576872" y="72925"/>
            <a:ext cx="2051002" cy="572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32"/>
          <p:cNvSpPr txBox="1"/>
          <p:nvPr>
            <p:ph type="title"/>
          </p:nvPr>
        </p:nvSpPr>
        <p:spPr>
          <a:xfrm>
            <a:off x="1274875" y="140225"/>
            <a:ext cx="6691800" cy="1453500"/>
          </a:xfrm>
          <a:prstGeom prst="rect">
            <a:avLst/>
          </a:prstGeom>
          <a:solidFill>
            <a:srgbClr val="38761D"/>
          </a:solidFill>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220">
                <a:solidFill>
                  <a:schemeClr val="lt1"/>
                </a:solidFill>
                <a:latin typeface="Roboto"/>
                <a:ea typeface="Roboto"/>
                <a:cs typeface="Roboto"/>
                <a:sym typeface="Roboto"/>
              </a:rPr>
              <a:t>SALES OVERVIEW: EXISTING TEAM, WHY IT’S POSITIONED TO SUCCEED. WHAT NEW FUNDING WILL ENABLE</a:t>
            </a:r>
            <a:endParaRPr sz="2220">
              <a:solidFill>
                <a:schemeClr val="lt1"/>
              </a:solidFill>
              <a:latin typeface="Roboto Thin"/>
              <a:ea typeface="Roboto Thin"/>
              <a:cs typeface="Roboto Thin"/>
              <a:sym typeface="Roboto Thin"/>
            </a:endParaRPr>
          </a:p>
          <a:p>
            <a:pPr indent="0" lvl="0" marL="0" rtl="0" algn="l">
              <a:spcBef>
                <a:spcPts val="0"/>
              </a:spcBef>
              <a:spcAft>
                <a:spcPts val="1000"/>
              </a:spcAft>
              <a:buNone/>
            </a:pPr>
            <a:r>
              <a:t/>
            </a:r>
            <a:endParaRPr sz="3020">
              <a:latin typeface="Roboto Thin"/>
              <a:ea typeface="Roboto Thin"/>
              <a:cs typeface="Roboto Thin"/>
              <a:sym typeface="Roboto Thin"/>
            </a:endParaRPr>
          </a:p>
        </p:txBody>
      </p:sp>
      <p:sp>
        <p:nvSpPr>
          <p:cNvPr id="350" name="Google Shape;350;p32"/>
          <p:cNvSpPr txBox="1"/>
          <p:nvPr/>
        </p:nvSpPr>
        <p:spPr>
          <a:xfrm>
            <a:off x="1439750" y="1680288"/>
            <a:ext cx="6582300" cy="284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Team overview. Honest acknowledgement of strengths, weaknesses, opportunities and threats. </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Highlights of sales performance. Any major wins, pipeline deals, strategic opportunities or developments. </a:t>
            </a:r>
            <a:endParaRPr sz="1800">
              <a:solidFill>
                <a:schemeClr val="dk2"/>
              </a:solidFill>
            </a:endParaRPr>
          </a:p>
        </p:txBody>
      </p:sp>
      <p:pic>
        <p:nvPicPr>
          <p:cNvPr id="351" name="Google Shape;351;p32"/>
          <p:cNvPicPr preferRelativeResize="0"/>
          <p:nvPr/>
        </p:nvPicPr>
        <p:blipFill rotWithShape="1">
          <a:blip r:embed="rId3">
            <a:alphaModFix/>
          </a:blip>
          <a:srcRect b="73737" l="22723" r="24369" t="0"/>
          <a:stretch/>
        </p:blipFill>
        <p:spPr>
          <a:xfrm>
            <a:off x="7419475" y="4592725"/>
            <a:ext cx="1586026" cy="4428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33"/>
          <p:cNvSpPr txBox="1"/>
          <p:nvPr>
            <p:ph type="title"/>
          </p:nvPr>
        </p:nvSpPr>
        <p:spPr>
          <a:xfrm>
            <a:off x="1225225" y="140225"/>
            <a:ext cx="7264500" cy="572700"/>
          </a:xfrm>
          <a:prstGeom prst="rect">
            <a:avLst/>
          </a:prstGeom>
          <a:solidFill>
            <a:srgbClr val="38761D"/>
          </a:solidFill>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220">
                <a:solidFill>
                  <a:schemeClr val="lt1"/>
                </a:solidFill>
                <a:latin typeface="Roboto"/>
                <a:ea typeface="Roboto"/>
                <a:cs typeface="Roboto"/>
                <a:sym typeface="Roboto"/>
              </a:rPr>
              <a:t>Client Overview / Strategic Partnership Overview </a:t>
            </a:r>
            <a:endParaRPr b="1" sz="2220">
              <a:solidFill>
                <a:schemeClr val="lt1"/>
              </a:solidFill>
              <a:latin typeface="Roboto"/>
              <a:ea typeface="Roboto"/>
              <a:cs typeface="Roboto"/>
              <a:sym typeface="Roboto"/>
            </a:endParaRPr>
          </a:p>
        </p:txBody>
      </p:sp>
      <p:sp>
        <p:nvSpPr>
          <p:cNvPr id="357" name="Google Shape;357;p33"/>
          <p:cNvSpPr/>
          <p:nvPr/>
        </p:nvSpPr>
        <p:spPr>
          <a:xfrm>
            <a:off x="873725" y="1463050"/>
            <a:ext cx="1390500" cy="365400"/>
          </a:xfrm>
          <a:prstGeom prst="roundRect">
            <a:avLst>
              <a:gd fmla="val 16667" name="adj"/>
            </a:avLst>
          </a:prstGeom>
          <a:no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Roboto"/>
                <a:ea typeface="Roboto"/>
                <a:cs typeface="Roboto"/>
                <a:sym typeface="Roboto"/>
              </a:rPr>
              <a:t>Healthcare</a:t>
            </a:r>
            <a:endParaRPr b="1">
              <a:latin typeface="Roboto"/>
              <a:ea typeface="Roboto"/>
              <a:cs typeface="Roboto"/>
              <a:sym typeface="Roboto"/>
            </a:endParaRPr>
          </a:p>
        </p:txBody>
      </p:sp>
      <p:sp>
        <p:nvSpPr>
          <p:cNvPr id="358" name="Google Shape;358;p33"/>
          <p:cNvSpPr/>
          <p:nvPr/>
        </p:nvSpPr>
        <p:spPr>
          <a:xfrm>
            <a:off x="2540675" y="1442650"/>
            <a:ext cx="1390500" cy="403500"/>
          </a:xfrm>
          <a:prstGeom prst="roundRect">
            <a:avLst>
              <a:gd fmla="val 16667" name="adj"/>
            </a:avLst>
          </a:prstGeom>
          <a:no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latin typeface="Roboto"/>
                <a:ea typeface="Roboto"/>
                <a:cs typeface="Roboto"/>
                <a:sym typeface="Roboto"/>
              </a:rPr>
              <a:t>Utilities, Energy and telecom</a:t>
            </a:r>
            <a:endParaRPr b="1" sz="1300">
              <a:latin typeface="Roboto"/>
              <a:ea typeface="Roboto"/>
              <a:cs typeface="Roboto"/>
              <a:sym typeface="Roboto"/>
            </a:endParaRPr>
          </a:p>
        </p:txBody>
      </p:sp>
      <p:sp>
        <p:nvSpPr>
          <p:cNvPr id="359" name="Google Shape;359;p33"/>
          <p:cNvSpPr/>
          <p:nvPr/>
        </p:nvSpPr>
        <p:spPr>
          <a:xfrm>
            <a:off x="4207625" y="1424950"/>
            <a:ext cx="1390500" cy="403500"/>
          </a:xfrm>
          <a:prstGeom prst="roundRect">
            <a:avLst>
              <a:gd fmla="val 16667" name="adj"/>
            </a:avLst>
          </a:prstGeom>
          <a:no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Roboto"/>
                <a:ea typeface="Roboto"/>
                <a:cs typeface="Roboto"/>
                <a:sym typeface="Roboto"/>
              </a:rPr>
              <a:t>Financial Services</a:t>
            </a:r>
            <a:endParaRPr b="1">
              <a:latin typeface="Roboto"/>
              <a:ea typeface="Roboto"/>
              <a:cs typeface="Roboto"/>
              <a:sym typeface="Roboto"/>
            </a:endParaRPr>
          </a:p>
        </p:txBody>
      </p:sp>
      <p:sp>
        <p:nvSpPr>
          <p:cNvPr id="360" name="Google Shape;360;p33"/>
          <p:cNvSpPr/>
          <p:nvPr/>
        </p:nvSpPr>
        <p:spPr>
          <a:xfrm>
            <a:off x="5828425" y="1424950"/>
            <a:ext cx="1390500" cy="403500"/>
          </a:xfrm>
          <a:prstGeom prst="roundRect">
            <a:avLst>
              <a:gd fmla="val 16667" name="adj"/>
            </a:avLst>
          </a:prstGeom>
          <a:no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Roboto"/>
                <a:ea typeface="Roboto"/>
                <a:cs typeface="Roboto"/>
                <a:sym typeface="Roboto"/>
              </a:rPr>
              <a:t>High Tech / Retail Supply Chain</a:t>
            </a:r>
            <a:endParaRPr b="1" sz="1100">
              <a:latin typeface="Roboto"/>
              <a:ea typeface="Roboto"/>
              <a:cs typeface="Roboto"/>
              <a:sym typeface="Roboto"/>
            </a:endParaRPr>
          </a:p>
        </p:txBody>
      </p:sp>
      <p:sp>
        <p:nvSpPr>
          <p:cNvPr id="361" name="Google Shape;361;p33"/>
          <p:cNvSpPr/>
          <p:nvPr/>
        </p:nvSpPr>
        <p:spPr>
          <a:xfrm>
            <a:off x="7449225" y="1444000"/>
            <a:ext cx="1390500" cy="403500"/>
          </a:xfrm>
          <a:prstGeom prst="roundRect">
            <a:avLst>
              <a:gd fmla="val 16667" name="adj"/>
            </a:avLst>
          </a:prstGeom>
          <a:no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Roboto"/>
                <a:ea typeface="Roboto"/>
                <a:cs typeface="Roboto"/>
                <a:sym typeface="Roboto"/>
              </a:rPr>
              <a:t>FED / SLED</a:t>
            </a:r>
            <a:endParaRPr b="1">
              <a:latin typeface="Roboto"/>
              <a:ea typeface="Roboto"/>
              <a:cs typeface="Roboto"/>
              <a:sym typeface="Roboto"/>
            </a:endParaRPr>
          </a:p>
        </p:txBody>
      </p:sp>
      <p:pic>
        <p:nvPicPr>
          <p:cNvPr id="362" name="Google Shape;362;p33"/>
          <p:cNvPicPr preferRelativeResize="0"/>
          <p:nvPr/>
        </p:nvPicPr>
        <p:blipFill rotWithShape="1">
          <a:blip r:embed="rId3">
            <a:alphaModFix/>
          </a:blip>
          <a:srcRect b="33284" l="8862" r="8615" t="32741"/>
          <a:stretch/>
        </p:blipFill>
        <p:spPr>
          <a:xfrm>
            <a:off x="4266449" y="1954200"/>
            <a:ext cx="1331666" cy="365400"/>
          </a:xfrm>
          <a:prstGeom prst="rect">
            <a:avLst/>
          </a:prstGeom>
          <a:noFill/>
          <a:ln>
            <a:noFill/>
          </a:ln>
        </p:spPr>
      </p:pic>
      <p:pic>
        <p:nvPicPr>
          <p:cNvPr id="363" name="Google Shape;363;p33"/>
          <p:cNvPicPr preferRelativeResize="0"/>
          <p:nvPr/>
        </p:nvPicPr>
        <p:blipFill rotWithShape="1">
          <a:blip r:embed="rId4">
            <a:alphaModFix/>
          </a:blip>
          <a:srcRect b="32797" l="0" r="0" t="32170"/>
          <a:stretch/>
        </p:blipFill>
        <p:spPr>
          <a:xfrm>
            <a:off x="5828425" y="1963218"/>
            <a:ext cx="1390500" cy="347369"/>
          </a:xfrm>
          <a:prstGeom prst="rect">
            <a:avLst/>
          </a:prstGeom>
          <a:noFill/>
          <a:ln>
            <a:noFill/>
          </a:ln>
        </p:spPr>
      </p:pic>
      <p:pic>
        <p:nvPicPr>
          <p:cNvPr id="364" name="Google Shape;364;p33"/>
          <p:cNvPicPr preferRelativeResize="0"/>
          <p:nvPr/>
        </p:nvPicPr>
        <p:blipFill>
          <a:blip r:embed="rId5">
            <a:alphaModFix/>
          </a:blip>
          <a:stretch>
            <a:fillRect/>
          </a:stretch>
        </p:blipFill>
        <p:spPr>
          <a:xfrm>
            <a:off x="4479250" y="2487151"/>
            <a:ext cx="847274" cy="529175"/>
          </a:xfrm>
          <a:prstGeom prst="rect">
            <a:avLst/>
          </a:prstGeom>
          <a:noFill/>
          <a:ln>
            <a:noFill/>
          </a:ln>
        </p:spPr>
      </p:pic>
      <p:pic>
        <p:nvPicPr>
          <p:cNvPr id="365" name="Google Shape;365;p33"/>
          <p:cNvPicPr preferRelativeResize="0"/>
          <p:nvPr/>
        </p:nvPicPr>
        <p:blipFill>
          <a:blip r:embed="rId6">
            <a:alphaModFix/>
          </a:blip>
          <a:stretch>
            <a:fillRect/>
          </a:stretch>
        </p:blipFill>
        <p:spPr>
          <a:xfrm>
            <a:off x="4464651" y="4185999"/>
            <a:ext cx="1018125" cy="475131"/>
          </a:xfrm>
          <a:prstGeom prst="rect">
            <a:avLst/>
          </a:prstGeom>
          <a:noFill/>
          <a:ln>
            <a:noFill/>
          </a:ln>
        </p:spPr>
      </p:pic>
      <p:pic>
        <p:nvPicPr>
          <p:cNvPr id="366" name="Google Shape;366;p33"/>
          <p:cNvPicPr preferRelativeResize="0"/>
          <p:nvPr/>
        </p:nvPicPr>
        <p:blipFill rotWithShape="1">
          <a:blip r:embed="rId7">
            <a:alphaModFix/>
          </a:blip>
          <a:srcRect b="23932" l="0" r="0" t="12503"/>
          <a:stretch/>
        </p:blipFill>
        <p:spPr>
          <a:xfrm>
            <a:off x="4234800" y="3656825"/>
            <a:ext cx="1477825" cy="529175"/>
          </a:xfrm>
          <a:prstGeom prst="rect">
            <a:avLst/>
          </a:prstGeom>
          <a:noFill/>
          <a:ln>
            <a:noFill/>
          </a:ln>
        </p:spPr>
      </p:pic>
      <p:pic>
        <p:nvPicPr>
          <p:cNvPr id="367" name="Google Shape;367;p33"/>
          <p:cNvPicPr preferRelativeResize="0"/>
          <p:nvPr/>
        </p:nvPicPr>
        <p:blipFill rotWithShape="1">
          <a:blip r:embed="rId8">
            <a:alphaModFix/>
          </a:blip>
          <a:srcRect b="0" l="0" r="0" t="15931"/>
          <a:stretch/>
        </p:blipFill>
        <p:spPr>
          <a:xfrm>
            <a:off x="5873000" y="2319602"/>
            <a:ext cx="1439750" cy="633275"/>
          </a:xfrm>
          <a:prstGeom prst="rect">
            <a:avLst/>
          </a:prstGeom>
          <a:noFill/>
          <a:ln>
            <a:noFill/>
          </a:ln>
        </p:spPr>
      </p:pic>
      <p:pic>
        <p:nvPicPr>
          <p:cNvPr id="368" name="Google Shape;368;p33"/>
          <p:cNvPicPr preferRelativeResize="0"/>
          <p:nvPr/>
        </p:nvPicPr>
        <p:blipFill>
          <a:blip r:embed="rId9">
            <a:alphaModFix/>
          </a:blip>
          <a:stretch>
            <a:fillRect/>
          </a:stretch>
        </p:blipFill>
        <p:spPr>
          <a:xfrm>
            <a:off x="5979263" y="2952863"/>
            <a:ext cx="1227225" cy="442512"/>
          </a:xfrm>
          <a:prstGeom prst="rect">
            <a:avLst/>
          </a:prstGeom>
          <a:noFill/>
          <a:ln>
            <a:noFill/>
          </a:ln>
        </p:spPr>
      </p:pic>
      <p:pic>
        <p:nvPicPr>
          <p:cNvPr id="369" name="Google Shape;369;p33"/>
          <p:cNvPicPr preferRelativeResize="0"/>
          <p:nvPr/>
        </p:nvPicPr>
        <p:blipFill>
          <a:blip r:embed="rId10">
            <a:alphaModFix/>
          </a:blip>
          <a:stretch>
            <a:fillRect/>
          </a:stretch>
        </p:blipFill>
        <p:spPr>
          <a:xfrm>
            <a:off x="4479241" y="3127213"/>
            <a:ext cx="1018138" cy="572700"/>
          </a:xfrm>
          <a:prstGeom prst="rect">
            <a:avLst/>
          </a:prstGeom>
          <a:noFill/>
          <a:ln>
            <a:noFill/>
          </a:ln>
        </p:spPr>
      </p:pic>
      <p:pic>
        <p:nvPicPr>
          <p:cNvPr id="370" name="Google Shape;370;p33"/>
          <p:cNvPicPr preferRelativeResize="0"/>
          <p:nvPr/>
        </p:nvPicPr>
        <p:blipFill>
          <a:blip r:embed="rId11">
            <a:alphaModFix/>
          </a:blip>
          <a:stretch>
            <a:fillRect/>
          </a:stretch>
        </p:blipFill>
        <p:spPr>
          <a:xfrm>
            <a:off x="4464650" y="4661125"/>
            <a:ext cx="1018125" cy="327742"/>
          </a:xfrm>
          <a:prstGeom prst="rect">
            <a:avLst/>
          </a:prstGeom>
          <a:noFill/>
          <a:ln>
            <a:noFill/>
          </a:ln>
        </p:spPr>
      </p:pic>
      <p:pic>
        <p:nvPicPr>
          <p:cNvPr id="371" name="Google Shape;371;p33"/>
          <p:cNvPicPr preferRelativeResize="0"/>
          <p:nvPr/>
        </p:nvPicPr>
        <p:blipFill>
          <a:blip r:embed="rId12">
            <a:alphaModFix/>
          </a:blip>
          <a:stretch>
            <a:fillRect/>
          </a:stretch>
        </p:blipFill>
        <p:spPr>
          <a:xfrm>
            <a:off x="2540675" y="1963225"/>
            <a:ext cx="1390500" cy="410771"/>
          </a:xfrm>
          <a:prstGeom prst="rect">
            <a:avLst/>
          </a:prstGeom>
          <a:noFill/>
          <a:ln>
            <a:noFill/>
          </a:ln>
        </p:spPr>
      </p:pic>
      <p:pic>
        <p:nvPicPr>
          <p:cNvPr id="372" name="Google Shape;372;p33"/>
          <p:cNvPicPr preferRelativeResize="0"/>
          <p:nvPr/>
        </p:nvPicPr>
        <p:blipFill>
          <a:blip r:embed="rId13">
            <a:alphaModFix/>
          </a:blip>
          <a:stretch>
            <a:fillRect/>
          </a:stretch>
        </p:blipFill>
        <p:spPr>
          <a:xfrm>
            <a:off x="873725" y="1964177"/>
            <a:ext cx="1439750" cy="478673"/>
          </a:xfrm>
          <a:prstGeom prst="rect">
            <a:avLst/>
          </a:prstGeom>
          <a:noFill/>
          <a:ln>
            <a:noFill/>
          </a:ln>
        </p:spPr>
      </p:pic>
      <p:pic>
        <p:nvPicPr>
          <p:cNvPr id="373" name="Google Shape;373;p33"/>
          <p:cNvPicPr preferRelativeResize="0"/>
          <p:nvPr/>
        </p:nvPicPr>
        <p:blipFill>
          <a:blip r:embed="rId14">
            <a:alphaModFix/>
          </a:blip>
          <a:stretch>
            <a:fillRect/>
          </a:stretch>
        </p:blipFill>
        <p:spPr>
          <a:xfrm>
            <a:off x="1127208" y="2578575"/>
            <a:ext cx="1137017" cy="633276"/>
          </a:xfrm>
          <a:prstGeom prst="rect">
            <a:avLst/>
          </a:prstGeom>
          <a:noFill/>
          <a:ln>
            <a:noFill/>
          </a:ln>
        </p:spPr>
      </p:pic>
      <p:pic>
        <p:nvPicPr>
          <p:cNvPr id="374" name="Google Shape;374;p33"/>
          <p:cNvPicPr preferRelativeResize="0"/>
          <p:nvPr/>
        </p:nvPicPr>
        <p:blipFill>
          <a:blip r:embed="rId15">
            <a:alphaModFix/>
          </a:blip>
          <a:stretch>
            <a:fillRect/>
          </a:stretch>
        </p:blipFill>
        <p:spPr>
          <a:xfrm>
            <a:off x="2588498" y="2463180"/>
            <a:ext cx="1331674" cy="530819"/>
          </a:xfrm>
          <a:prstGeom prst="rect">
            <a:avLst/>
          </a:prstGeom>
          <a:noFill/>
          <a:ln>
            <a:noFill/>
          </a:ln>
        </p:spPr>
      </p:pic>
      <p:pic>
        <p:nvPicPr>
          <p:cNvPr id="375" name="Google Shape;375;p33"/>
          <p:cNvPicPr preferRelativeResize="0"/>
          <p:nvPr/>
        </p:nvPicPr>
        <p:blipFill>
          <a:blip r:embed="rId16">
            <a:alphaModFix/>
          </a:blip>
          <a:stretch>
            <a:fillRect/>
          </a:stretch>
        </p:blipFill>
        <p:spPr>
          <a:xfrm>
            <a:off x="2637461" y="3083176"/>
            <a:ext cx="1233761" cy="365400"/>
          </a:xfrm>
          <a:prstGeom prst="rect">
            <a:avLst/>
          </a:prstGeom>
          <a:noFill/>
          <a:ln>
            <a:noFill/>
          </a:ln>
        </p:spPr>
      </p:pic>
      <p:pic>
        <p:nvPicPr>
          <p:cNvPr id="376" name="Google Shape;376;p33"/>
          <p:cNvPicPr preferRelativeResize="0"/>
          <p:nvPr/>
        </p:nvPicPr>
        <p:blipFill>
          <a:blip r:embed="rId17">
            <a:alphaModFix/>
          </a:blip>
          <a:stretch>
            <a:fillRect/>
          </a:stretch>
        </p:blipFill>
        <p:spPr>
          <a:xfrm>
            <a:off x="6046676" y="3584300"/>
            <a:ext cx="1092398" cy="674224"/>
          </a:xfrm>
          <a:prstGeom prst="rect">
            <a:avLst/>
          </a:prstGeom>
          <a:noFill/>
          <a:ln>
            <a:noFill/>
          </a:ln>
        </p:spPr>
      </p:pic>
      <p:pic>
        <p:nvPicPr>
          <p:cNvPr id="377" name="Google Shape;377;p33"/>
          <p:cNvPicPr preferRelativeResize="0"/>
          <p:nvPr/>
        </p:nvPicPr>
        <p:blipFill rotWithShape="1">
          <a:blip r:embed="rId18">
            <a:alphaModFix/>
          </a:blip>
          <a:srcRect b="26964" l="9818" r="14303" t="21576"/>
          <a:stretch/>
        </p:blipFill>
        <p:spPr>
          <a:xfrm>
            <a:off x="992850" y="3357225"/>
            <a:ext cx="1331676" cy="491872"/>
          </a:xfrm>
          <a:prstGeom prst="rect">
            <a:avLst/>
          </a:prstGeom>
          <a:noFill/>
          <a:ln>
            <a:noFill/>
          </a:ln>
        </p:spPr>
      </p:pic>
      <p:pic>
        <p:nvPicPr>
          <p:cNvPr id="378" name="Google Shape;378;p33"/>
          <p:cNvPicPr preferRelativeResize="0"/>
          <p:nvPr/>
        </p:nvPicPr>
        <p:blipFill>
          <a:blip r:embed="rId19">
            <a:alphaModFix/>
          </a:blip>
          <a:stretch>
            <a:fillRect/>
          </a:stretch>
        </p:blipFill>
        <p:spPr>
          <a:xfrm>
            <a:off x="7587625" y="1963236"/>
            <a:ext cx="1137025" cy="568513"/>
          </a:xfrm>
          <a:prstGeom prst="rect">
            <a:avLst/>
          </a:prstGeom>
          <a:noFill/>
          <a:ln>
            <a:noFill/>
          </a:ln>
        </p:spPr>
      </p:pic>
      <p:pic>
        <p:nvPicPr>
          <p:cNvPr id="379" name="Google Shape;379;p33"/>
          <p:cNvPicPr preferRelativeResize="0"/>
          <p:nvPr/>
        </p:nvPicPr>
        <p:blipFill>
          <a:blip r:embed="rId14">
            <a:alphaModFix/>
          </a:blip>
          <a:stretch>
            <a:fillRect/>
          </a:stretch>
        </p:blipFill>
        <p:spPr>
          <a:xfrm>
            <a:off x="7688408" y="2647475"/>
            <a:ext cx="1137017" cy="633275"/>
          </a:xfrm>
          <a:prstGeom prst="rect">
            <a:avLst/>
          </a:prstGeom>
          <a:noFill/>
          <a:ln>
            <a:noFill/>
          </a:ln>
        </p:spPr>
      </p:pic>
      <p:pic>
        <p:nvPicPr>
          <p:cNvPr id="380" name="Google Shape;380;p33"/>
          <p:cNvPicPr preferRelativeResize="0"/>
          <p:nvPr/>
        </p:nvPicPr>
        <p:blipFill>
          <a:blip r:embed="rId20">
            <a:alphaModFix/>
          </a:blip>
          <a:stretch>
            <a:fillRect/>
          </a:stretch>
        </p:blipFill>
        <p:spPr>
          <a:xfrm>
            <a:off x="992850" y="3994464"/>
            <a:ext cx="1331675" cy="779036"/>
          </a:xfrm>
          <a:prstGeom prst="rect">
            <a:avLst/>
          </a:prstGeom>
          <a:noFill/>
          <a:ln>
            <a:noFill/>
          </a:ln>
        </p:spPr>
      </p:pic>
      <p:pic>
        <p:nvPicPr>
          <p:cNvPr id="381" name="Google Shape;381;p33"/>
          <p:cNvPicPr preferRelativeResize="0"/>
          <p:nvPr/>
        </p:nvPicPr>
        <p:blipFill>
          <a:blip r:embed="rId21">
            <a:alphaModFix/>
          </a:blip>
          <a:stretch>
            <a:fillRect/>
          </a:stretch>
        </p:blipFill>
        <p:spPr>
          <a:xfrm>
            <a:off x="6276243" y="4411300"/>
            <a:ext cx="633265" cy="633275"/>
          </a:xfrm>
          <a:prstGeom prst="rect">
            <a:avLst/>
          </a:prstGeom>
          <a:noFill/>
          <a:ln>
            <a:noFill/>
          </a:ln>
        </p:spPr>
      </p:pic>
      <p:pic>
        <p:nvPicPr>
          <p:cNvPr id="382" name="Google Shape;382;p33"/>
          <p:cNvPicPr preferRelativeResize="0"/>
          <p:nvPr/>
        </p:nvPicPr>
        <p:blipFill rotWithShape="1">
          <a:blip r:embed="rId22">
            <a:alphaModFix/>
          </a:blip>
          <a:srcRect b="73737" l="22723" r="24369" t="0"/>
          <a:stretch/>
        </p:blipFill>
        <p:spPr>
          <a:xfrm>
            <a:off x="7463900" y="4661125"/>
            <a:ext cx="1586026" cy="4428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pic>
        <p:nvPicPr>
          <p:cNvPr id="387" name="Google Shape;387;p34"/>
          <p:cNvPicPr preferRelativeResize="0"/>
          <p:nvPr/>
        </p:nvPicPr>
        <p:blipFill rotWithShape="1">
          <a:blip r:embed="rId3">
            <a:alphaModFix/>
          </a:blip>
          <a:srcRect b="33284" l="8862" r="8615" t="32741"/>
          <a:stretch/>
        </p:blipFill>
        <p:spPr>
          <a:xfrm>
            <a:off x="3535474" y="1847325"/>
            <a:ext cx="1331666" cy="365400"/>
          </a:xfrm>
          <a:prstGeom prst="rect">
            <a:avLst/>
          </a:prstGeom>
          <a:noFill/>
          <a:ln>
            <a:noFill/>
          </a:ln>
        </p:spPr>
      </p:pic>
      <p:pic>
        <p:nvPicPr>
          <p:cNvPr id="388" name="Google Shape;388;p34"/>
          <p:cNvPicPr preferRelativeResize="0"/>
          <p:nvPr/>
        </p:nvPicPr>
        <p:blipFill rotWithShape="1">
          <a:blip r:embed="rId4">
            <a:alphaModFix/>
          </a:blip>
          <a:srcRect b="32797" l="0" r="0" t="32170"/>
          <a:stretch/>
        </p:blipFill>
        <p:spPr>
          <a:xfrm>
            <a:off x="3394825" y="1200118"/>
            <a:ext cx="1390500" cy="347369"/>
          </a:xfrm>
          <a:prstGeom prst="rect">
            <a:avLst/>
          </a:prstGeom>
          <a:noFill/>
          <a:ln>
            <a:noFill/>
          </a:ln>
        </p:spPr>
      </p:pic>
      <p:pic>
        <p:nvPicPr>
          <p:cNvPr id="389" name="Google Shape;389;p34"/>
          <p:cNvPicPr preferRelativeResize="0"/>
          <p:nvPr/>
        </p:nvPicPr>
        <p:blipFill>
          <a:blip r:embed="rId5">
            <a:alphaModFix/>
          </a:blip>
          <a:stretch>
            <a:fillRect/>
          </a:stretch>
        </p:blipFill>
        <p:spPr>
          <a:xfrm>
            <a:off x="6318475" y="3792626"/>
            <a:ext cx="847274" cy="529175"/>
          </a:xfrm>
          <a:prstGeom prst="rect">
            <a:avLst/>
          </a:prstGeom>
          <a:noFill/>
          <a:ln>
            <a:noFill/>
          </a:ln>
        </p:spPr>
      </p:pic>
      <p:pic>
        <p:nvPicPr>
          <p:cNvPr id="390" name="Google Shape;390;p34"/>
          <p:cNvPicPr preferRelativeResize="0"/>
          <p:nvPr/>
        </p:nvPicPr>
        <p:blipFill>
          <a:blip r:embed="rId6">
            <a:alphaModFix/>
          </a:blip>
          <a:stretch>
            <a:fillRect/>
          </a:stretch>
        </p:blipFill>
        <p:spPr>
          <a:xfrm>
            <a:off x="5110776" y="3819661"/>
            <a:ext cx="1018125" cy="475131"/>
          </a:xfrm>
          <a:prstGeom prst="rect">
            <a:avLst/>
          </a:prstGeom>
          <a:noFill/>
          <a:ln>
            <a:noFill/>
          </a:ln>
        </p:spPr>
      </p:pic>
      <p:pic>
        <p:nvPicPr>
          <p:cNvPr id="391" name="Google Shape;391;p34"/>
          <p:cNvPicPr preferRelativeResize="0"/>
          <p:nvPr/>
        </p:nvPicPr>
        <p:blipFill rotWithShape="1">
          <a:blip r:embed="rId7">
            <a:alphaModFix/>
          </a:blip>
          <a:srcRect b="23932" l="0" r="0" t="12503"/>
          <a:stretch/>
        </p:blipFill>
        <p:spPr>
          <a:xfrm>
            <a:off x="6195875" y="4487413"/>
            <a:ext cx="1477825" cy="529175"/>
          </a:xfrm>
          <a:prstGeom prst="rect">
            <a:avLst/>
          </a:prstGeom>
          <a:noFill/>
          <a:ln>
            <a:noFill/>
          </a:ln>
        </p:spPr>
      </p:pic>
      <p:pic>
        <p:nvPicPr>
          <p:cNvPr id="392" name="Google Shape;392;p34"/>
          <p:cNvPicPr preferRelativeResize="0"/>
          <p:nvPr/>
        </p:nvPicPr>
        <p:blipFill rotWithShape="1">
          <a:blip r:embed="rId8">
            <a:alphaModFix/>
          </a:blip>
          <a:srcRect b="0" l="0" r="0" t="15931"/>
          <a:stretch/>
        </p:blipFill>
        <p:spPr>
          <a:xfrm>
            <a:off x="3481438" y="3740589"/>
            <a:ext cx="1439750" cy="633275"/>
          </a:xfrm>
          <a:prstGeom prst="rect">
            <a:avLst/>
          </a:prstGeom>
          <a:noFill/>
          <a:ln>
            <a:noFill/>
          </a:ln>
        </p:spPr>
      </p:pic>
      <p:pic>
        <p:nvPicPr>
          <p:cNvPr id="393" name="Google Shape;393;p34"/>
          <p:cNvPicPr preferRelativeResize="0"/>
          <p:nvPr/>
        </p:nvPicPr>
        <p:blipFill>
          <a:blip r:embed="rId9">
            <a:alphaModFix/>
          </a:blip>
          <a:stretch>
            <a:fillRect/>
          </a:stretch>
        </p:blipFill>
        <p:spPr>
          <a:xfrm>
            <a:off x="3538738" y="4530738"/>
            <a:ext cx="1227225" cy="442512"/>
          </a:xfrm>
          <a:prstGeom prst="rect">
            <a:avLst/>
          </a:prstGeom>
          <a:noFill/>
          <a:ln>
            <a:noFill/>
          </a:ln>
        </p:spPr>
      </p:pic>
      <p:pic>
        <p:nvPicPr>
          <p:cNvPr id="394" name="Google Shape;394;p34"/>
          <p:cNvPicPr preferRelativeResize="0"/>
          <p:nvPr/>
        </p:nvPicPr>
        <p:blipFill>
          <a:blip r:embed="rId10">
            <a:alphaModFix/>
          </a:blip>
          <a:stretch>
            <a:fillRect/>
          </a:stretch>
        </p:blipFill>
        <p:spPr>
          <a:xfrm>
            <a:off x="6239766" y="1087451"/>
            <a:ext cx="1018138" cy="572700"/>
          </a:xfrm>
          <a:prstGeom prst="rect">
            <a:avLst/>
          </a:prstGeom>
          <a:noFill/>
          <a:ln>
            <a:noFill/>
          </a:ln>
        </p:spPr>
      </p:pic>
      <p:pic>
        <p:nvPicPr>
          <p:cNvPr id="395" name="Google Shape;395;p34"/>
          <p:cNvPicPr preferRelativeResize="0"/>
          <p:nvPr/>
        </p:nvPicPr>
        <p:blipFill>
          <a:blip r:embed="rId11">
            <a:alphaModFix/>
          </a:blip>
          <a:stretch>
            <a:fillRect/>
          </a:stretch>
        </p:blipFill>
        <p:spPr>
          <a:xfrm>
            <a:off x="6425725" y="1826013"/>
            <a:ext cx="1018125" cy="327742"/>
          </a:xfrm>
          <a:prstGeom prst="rect">
            <a:avLst/>
          </a:prstGeom>
          <a:noFill/>
          <a:ln>
            <a:noFill/>
          </a:ln>
        </p:spPr>
      </p:pic>
      <p:pic>
        <p:nvPicPr>
          <p:cNvPr id="396" name="Google Shape;396;p34"/>
          <p:cNvPicPr preferRelativeResize="0"/>
          <p:nvPr/>
        </p:nvPicPr>
        <p:blipFill>
          <a:blip r:embed="rId12">
            <a:alphaModFix/>
          </a:blip>
          <a:stretch>
            <a:fillRect/>
          </a:stretch>
        </p:blipFill>
        <p:spPr>
          <a:xfrm>
            <a:off x="4977963" y="1810737"/>
            <a:ext cx="1390500" cy="410771"/>
          </a:xfrm>
          <a:prstGeom prst="rect">
            <a:avLst/>
          </a:prstGeom>
          <a:noFill/>
          <a:ln>
            <a:noFill/>
          </a:ln>
        </p:spPr>
      </p:pic>
      <p:pic>
        <p:nvPicPr>
          <p:cNvPr id="397" name="Google Shape;397;p34"/>
          <p:cNvPicPr preferRelativeResize="0"/>
          <p:nvPr/>
        </p:nvPicPr>
        <p:blipFill>
          <a:blip r:embed="rId13">
            <a:alphaModFix/>
          </a:blip>
          <a:stretch>
            <a:fillRect/>
          </a:stretch>
        </p:blipFill>
        <p:spPr>
          <a:xfrm>
            <a:off x="4693212" y="1094227"/>
            <a:ext cx="1439750" cy="478673"/>
          </a:xfrm>
          <a:prstGeom prst="rect">
            <a:avLst/>
          </a:prstGeom>
          <a:noFill/>
          <a:ln>
            <a:noFill/>
          </a:ln>
        </p:spPr>
      </p:pic>
      <p:pic>
        <p:nvPicPr>
          <p:cNvPr id="398" name="Google Shape;398;p34"/>
          <p:cNvPicPr preferRelativeResize="0"/>
          <p:nvPr/>
        </p:nvPicPr>
        <p:blipFill>
          <a:blip r:embed="rId14">
            <a:alphaModFix/>
          </a:blip>
          <a:stretch>
            <a:fillRect/>
          </a:stretch>
        </p:blipFill>
        <p:spPr>
          <a:xfrm>
            <a:off x="7827808" y="4467750"/>
            <a:ext cx="1137017" cy="633275"/>
          </a:xfrm>
          <a:prstGeom prst="rect">
            <a:avLst/>
          </a:prstGeom>
          <a:noFill/>
          <a:ln>
            <a:noFill/>
          </a:ln>
        </p:spPr>
      </p:pic>
      <p:pic>
        <p:nvPicPr>
          <p:cNvPr id="399" name="Google Shape;399;p34"/>
          <p:cNvPicPr preferRelativeResize="0"/>
          <p:nvPr/>
        </p:nvPicPr>
        <p:blipFill>
          <a:blip r:embed="rId15">
            <a:alphaModFix/>
          </a:blip>
          <a:stretch>
            <a:fillRect/>
          </a:stretch>
        </p:blipFill>
        <p:spPr>
          <a:xfrm>
            <a:off x="7443848" y="3765092"/>
            <a:ext cx="1331674" cy="530819"/>
          </a:xfrm>
          <a:prstGeom prst="rect">
            <a:avLst/>
          </a:prstGeom>
          <a:noFill/>
          <a:ln>
            <a:noFill/>
          </a:ln>
        </p:spPr>
      </p:pic>
      <p:pic>
        <p:nvPicPr>
          <p:cNvPr id="400" name="Google Shape;400;p34"/>
          <p:cNvPicPr preferRelativeResize="0"/>
          <p:nvPr/>
        </p:nvPicPr>
        <p:blipFill>
          <a:blip r:embed="rId16">
            <a:alphaModFix/>
          </a:blip>
          <a:stretch>
            <a:fillRect/>
          </a:stretch>
        </p:blipFill>
        <p:spPr>
          <a:xfrm>
            <a:off x="3535486" y="3218314"/>
            <a:ext cx="1233761" cy="365400"/>
          </a:xfrm>
          <a:prstGeom prst="rect">
            <a:avLst/>
          </a:prstGeom>
          <a:noFill/>
          <a:ln>
            <a:noFill/>
          </a:ln>
        </p:spPr>
      </p:pic>
      <p:pic>
        <p:nvPicPr>
          <p:cNvPr id="401" name="Google Shape;401;p34"/>
          <p:cNvPicPr preferRelativeResize="0"/>
          <p:nvPr/>
        </p:nvPicPr>
        <p:blipFill>
          <a:blip r:embed="rId17">
            <a:alphaModFix/>
          </a:blip>
          <a:stretch>
            <a:fillRect/>
          </a:stretch>
        </p:blipFill>
        <p:spPr>
          <a:xfrm>
            <a:off x="3543875" y="2407702"/>
            <a:ext cx="921103" cy="568500"/>
          </a:xfrm>
          <a:prstGeom prst="rect">
            <a:avLst/>
          </a:prstGeom>
          <a:noFill/>
          <a:ln>
            <a:noFill/>
          </a:ln>
        </p:spPr>
      </p:pic>
      <p:pic>
        <p:nvPicPr>
          <p:cNvPr id="402" name="Google Shape;402;p34"/>
          <p:cNvPicPr preferRelativeResize="0"/>
          <p:nvPr/>
        </p:nvPicPr>
        <p:blipFill rotWithShape="1">
          <a:blip r:embed="rId18">
            <a:alphaModFix/>
          </a:blip>
          <a:srcRect b="26964" l="9818" r="14303" t="21576"/>
          <a:stretch/>
        </p:blipFill>
        <p:spPr>
          <a:xfrm>
            <a:off x="4795825" y="3154838"/>
            <a:ext cx="1331676" cy="491872"/>
          </a:xfrm>
          <a:prstGeom prst="rect">
            <a:avLst/>
          </a:prstGeom>
          <a:noFill/>
          <a:ln>
            <a:noFill/>
          </a:ln>
        </p:spPr>
      </p:pic>
      <p:pic>
        <p:nvPicPr>
          <p:cNvPr id="403" name="Google Shape;403;p34"/>
          <p:cNvPicPr preferRelativeResize="0"/>
          <p:nvPr/>
        </p:nvPicPr>
        <p:blipFill>
          <a:blip r:embed="rId19">
            <a:alphaModFix/>
          </a:blip>
          <a:stretch>
            <a:fillRect/>
          </a:stretch>
        </p:blipFill>
        <p:spPr>
          <a:xfrm>
            <a:off x="5012850" y="4467748"/>
            <a:ext cx="1137025" cy="568513"/>
          </a:xfrm>
          <a:prstGeom prst="rect">
            <a:avLst/>
          </a:prstGeom>
          <a:noFill/>
          <a:ln>
            <a:noFill/>
          </a:ln>
        </p:spPr>
      </p:pic>
      <p:sp>
        <p:nvSpPr>
          <p:cNvPr id="404" name="Google Shape;404;p34"/>
          <p:cNvSpPr/>
          <p:nvPr/>
        </p:nvSpPr>
        <p:spPr>
          <a:xfrm>
            <a:off x="1464575" y="1142150"/>
            <a:ext cx="1827300" cy="580500"/>
          </a:xfrm>
          <a:prstGeom prst="rect">
            <a:avLst/>
          </a:prstGeom>
          <a:solidFill>
            <a:srgbClr val="FCE5CD"/>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latin typeface="Roboto"/>
                <a:ea typeface="Roboto"/>
                <a:cs typeface="Roboto"/>
                <a:sym typeface="Roboto"/>
              </a:rPr>
              <a:t>&gt; $3 Billion (Annual)</a:t>
            </a:r>
            <a:endParaRPr b="1" sz="1300">
              <a:latin typeface="Roboto"/>
              <a:ea typeface="Roboto"/>
              <a:cs typeface="Roboto"/>
              <a:sym typeface="Roboto"/>
            </a:endParaRPr>
          </a:p>
        </p:txBody>
      </p:sp>
      <p:sp>
        <p:nvSpPr>
          <p:cNvPr id="405" name="Google Shape;405;p34"/>
          <p:cNvSpPr/>
          <p:nvPr/>
        </p:nvSpPr>
        <p:spPr>
          <a:xfrm>
            <a:off x="1464575" y="1798358"/>
            <a:ext cx="1827300" cy="580500"/>
          </a:xfrm>
          <a:prstGeom prst="rect">
            <a:avLst/>
          </a:prstGeom>
          <a:solidFill>
            <a:srgbClr val="FCE5CD"/>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latin typeface="Roboto"/>
                <a:ea typeface="Roboto"/>
                <a:cs typeface="Roboto"/>
                <a:sym typeface="Roboto"/>
              </a:rPr>
              <a:t>$1-3 Billion (Annual)</a:t>
            </a:r>
            <a:endParaRPr b="1" sz="1300">
              <a:latin typeface="Roboto"/>
              <a:ea typeface="Roboto"/>
              <a:cs typeface="Roboto"/>
              <a:sym typeface="Roboto"/>
            </a:endParaRPr>
          </a:p>
        </p:txBody>
      </p:sp>
      <p:sp>
        <p:nvSpPr>
          <p:cNvPr id="406" name="Google Shape;406;p34"/>
          <p:cNvSpPr/>
          <p:nvPr/>
        </p:nvSpPr>
        <p:spPr>
          <a:xfrm>
            <a:off x="1464575" y="2454566"/>
            <a:ext cx="1827300" cy="580500"/>
          </a:xfrm>
          <a:prstGeom prst="rect">
            <a:avLst/>
          </a:prstGeom>
          <a:solidFill>
            <a:srgbClr val="FCE5CD"/>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latin typeface="Roboto"/>
                <a:ea typeface="Roboto"/>
                <a:cs typeface="Roboto"/>
                <a:sym typeface="Roboto"/>
              </a:rPr>
              <a:t>$500M - $1B</a:t>
            </a:r>
            <a:r>
              <a:rPr b="1" lang="en" sz="1300">
                <a:latin typeface="Roboto"/>
                <a:ea typeface="Roboto"/>
                <a:cs typeface="Roboto"/>
                <a:sym typeface="Roboto"/>
              </a:rPr>
              <a:t> (Annual)</a:t>
            </a:r>
            <a:endParaRPr b="1" sz="1300">
              <a:latin typeface="Roboto"/>
              <a:ea typeface="Roboto"/>
              <a:cs typeface="Roboto"/>
              <a:sym typeface="Roboto"/>
            </a:endParaRPr>
          </a:p>
        </p:txBody>
      </p:sp>
      <p:sp>
        <p:nvSpPr>
          <p:cNvPr id="407" name="Google Shape;407;p34"/>
          <p:cNvSpPr/>
          <p:nvPr/>
        </p:nvSpPr>
        <p:spPr>
          <a:xfrm>
            <a:off x="1464575" y="3110774"/>
            <a:ext cx="1827300" cy="580500"/>
          </a:xfrm>
          <a:prstGeom prst="rect">
            <a:avLst/>
          </a:prstGeom>
          <a:solidFill>
            <a:srgbClr val="FCE5CD"/>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latin typeface="Roboto"/>
                <a:ea typeface="Roboto"/>
                <a:cs typeface="Roboto"/>
                <a:sym typeface="Roboto"/>
              </a:rPr>
              <a:t>$100 - 500M (Annual)</a:t>
            </a:r>
            <a:endParaRPr b="1" sz="1300">
              <a:latin typeface="Roboto"/>
              <a:ea typeface="Roboto"/>
              <a:cs typeface="Roboto"/>
              <a:sym typeface="Roboto"/>
            </a:endParaRPr>
          </a:p>
        </p:txBody>
      </p:sp>
      <p:sp>
        <p:nvSpPr>
          <p:cNvPr id="408" name="Google Shape;408;p34"/>
          <p:cNvSpPr/>
          <p:nvPr/>
        </p:nvSpPr>
        <p:spPr>
          <a:xfrm>
            <a:off x="1464575" y="3766981"/>
            <a:ext cx="1827300" cy="580500"/>
          </a:xfrm>
          <a:prstGeom prst="rect">
            <a:avLst/>
          </a:prstGeom>
          <a:solidFill>
            <a:srgbClr val="FCE5CD"/>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latin typeface="Roboto"/>
                <a:ea typeface="Roboto"/>
                <a:cs typeface="Roboto"/>
                <a:sym typeface="Roboto"/>
              </a:rPr>
              <a:t>$30 - 100M (Annual)</a:t>
            </a:r>
            <a:endParaRPr b="1" sz="1300">
              <a:latin typeface="Roboto"/>
              <a:ea typeface="Roboto"/>
              <a:cs typeface="Roboto"/>
              <a:sym typeface="Roboto"/>
            </a:endParaRPr>
          </a:p>
        </p:txBody>
      </p:sp>
      <p:sp>
        <p:nvSpPr>
          <p:cNvPr id="409" name="Google Shape;409;p34"/>
          <p:cNvSpPr/>
          <p:nvPr/>
        </p:nvSpPr>
        <p:spPr>
          <a:xfrm>
            <a:off x="1464575" y="4423189"/>
            <a:ext cx="1827300" cy="580500"/>
          </a:xfrm>
          <a:prstGeom prst="rect">
            <a:avLst/>
          </a:prstGeom>
          <a:solidFill>
            <a:srgbClr val="FCE5CD"/>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latin typeface="Roboto"/>
                <a:ea typeface="Roboto"/>
                <a:cs typeface="Roboto"/>
                <a:sym typeface="Roboto"/>
              </a:rPr>
              <a:t>&lt; $30M</a:t>
            </a:r>
            <a:r>
              <a:rPr b="1" lang="en" sz="1300">
                <a:latin typeface="Roboto"/>
                <a:ea typeface="Roboto"/>
                <a:cs typeface="Roboto"/>
                <a:sym typeface="Roboto"/>
              </a:rPr>
              <a:t> (Annual)</a:t>
            </a:r>
            <a:endParaRPr b="1" sz="1300">
              <a:latin typeface="Roboto"/>
              <a:ea typeface="Roboto"/>
              <a:cs typeface="Roboto"/>
              <a:sym typeface="Roboto"/>
            </a:endParaRPr>
          </a:p>
        </p:txBody>
      </p:sp>
      <p:sp>
        <p:nvSpPr>
          <p:cNvPr id="410" name="Google Shape;410;p34"/>
          <p:cNvSpPr txBox="1"/>
          <p:nvPr/>
        </p:nvSpPr>
        <p:spPr>
          <a:xfrm>
            <a:off x="5450225" y="152350"/>
            <a:ext cx="3409800" cy="832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a:solidFill>
                  <a:srgbClr val="666666"/>
                </a:solidFill>
                <a:latin typeface="Roboto"/>
                <a:ea typeface="Roboto"/>
                <a:cs typeface="Roboto"/>
                <a:sym typeface="Roboto"/>
              </a:rPr>
              <a:t>COMPANY NAME</a:t>
            </a:r>
            <a:r>
              <a:rPr i="1" lang="en">
                <a:solidFill>
                  <a:srgbClr val="666666"/>
                </a:solidFill>
                <a:latin typeface="Roboto"/>
                <a:ea typeface="Roboto"/>
                <a:cs typeface="Roboto"/>
                <a:sym typeface="Roboto"/>
              </a:rPr>
              <a:t>’s customer base is well </a:t>
            </a:r>
            <a:r>
              <a:rPr i="1" lang="en">
                <a:solidFill>
                  <a:srgbClr val="666666"/>
                </a:solidFill>
                <a:latin typeface="Roboto"/>
                <a:ea typeface="Roboto"/>
                <a:cs typeface="Roboto"/>
                <a:sym typeface="Roboto"/>
              </a:rPr>
              <a:t>diversified between large publicly traded firms, mid-market, and the lower mid-market </a:t>
            </a:r>
            <a:endParaRPr i="1">
              <a:solidFill>
                <a:srgbClr val="666666"/>
              </a:solidFill>
              <a:latin typeface="Roboto"/>
              <a:ea typeface="Roboto"/>
              <a:cs typeface="Roboto"/>
              <a:sym typeface="Roboto"/>
            </a:endParaRPr>
          </a:p>
        </p:txBody>
      </p:sp>
      <p:cxnSp>
        <p:nvCxnSpPr>
          <p:cNvPr id="411" name="Google Shape;411;p34"/>
          <p:cNvCxnSpPr/>
          <p:nvPr/>
        </p:nvCxnSpPr>
        <p:spPr>
          <a:xfrm flipH="1" rot="10800000">
            <a:off x="1464575" y="1708975"/>
            <a:ext cx="7389900" cy="26700"/>
          </a:xfrm>
          <a:prstGeom prst="straightConnector1">
            <a:avLst/>
          </a:prstGeom>
          <a:noFill/>
          <a:ln cap="flat" cmpd="sng" w="9525">
            <a:solidFill>
              <a:srgbClr val="B7B7B7"/>
            </a:solidFill>
            <a:prstDash val="solid"/>
            <a:round/>
            <a:headEnd len="med" w="med" type="none"/>
            <a:tailEnd len="med" w="med" type="none"/>
          </a:ln>
        </p:spPr>
      </p:cxnSp>
      <p:cxnSp>
        <p:nvCxnSpPr>
          <p:cNvPr id="412" name="Google Shape;412;p34"/>
          <p:cNvCxnSpPr/>
          <p:nvPr/>
        </p:nvCxnSpPr>
        <p:spPr>
          <a:xfrm flipH="1" rot="10800000">
            <a:off x="1464575" y="2372100"/>
            <a:ext cx="7389900" cy="26700"/>
          </a:xfrm>
          <a:prstGeom prst="straightConnector1">
            <a:avLst/>
          </a:prstGeom>
          <a:noFill/>
          <a:ln cap="flat" cmpd="sng" w="9525">
            <a:solidFill>
              <a:srgbClr val="B7B7B7"/>
            </a:solidFill>
            <a:prstDash val="solid"/>
            <a:round/>
            <a:headEnd len="med" w="med" type="none"/>
            <a:tailEnd len="med" w="med" type="none"/>
          </a:ln>
        </p:spPr>
      </p:cxnSp>
      <p:cxnSp>
        <p:nvCxnSpPr>
          <p:cNvPr id="413" name="Google Shape;413;p34"/>
          <p:cNvCxnSpPr/>
          <p:nvPr/>
        </p:nvCxnSpPr>
        <p:spPr>
          <a:xfrm flipH="1" rot="10800000">
            <a:off x="1464575" y="3002838"/>
            <a:ext cx="7389900" cy="26700"/>
          </a:xfrm>
          <a:prstGeom prst="straightConnector1">
            <a:avLst/>
          </a:prstGeom>
          <a:noFill/>
          <a:ln cap="flat" cmpd="sng" w="9525">
            <a:solidFill>
              <a:srgbClr val="B7B7B7"/>
            </a:solidFill>
            <a:prstDash val="solid"/>
            <a:round/>
            <a:headEnd len="med" w="med" type="none"/>
            <a:tailEnd len="med" w="med" type="none"/>
          </a:ln>
        </p:spPr>
      </p:cxnSp>
      <p:cxnSp>
        <p:nvCxnSpPr>
          <p:cNvPr id="414" name="Google Shape;414;p34"/>
          <p:cNvCxnSpPr/>
          <p:nvPr/>
        </p:nvCxnSpPr>
        <p:spPr>
          <a:xfrm flipH="1" rot="10800000">
            <a:off x="1464575" y="3688638"/>
            <a:ext cx="7389900" cy="26700"/>
          </a:xfrm>
          <a:prstGeom prst="straightConnector1">
            <a:avLst/>
          </a:prstGeom>
          <a:noFill/>
          <a:ln cap="flat" cmpd="sng" w="9525">
            <a:solidFill>
              <a:srgbClr val="B7B7B7"/>
            </a:solidFill>
            <a:prstDash val="solid"/>
            <a:round/>
            <a:headEnd len="med" w="med" type="none"/>
            <a:tailEnd len="med" w="med" type="none"/>
          </a:ln>
        </p:spPr>
      </p:cxnSp>
      <p:cxnSp>
        <p:nvCxnSpPr>
          <p:cNvPr id="415" name="Google Shape;415;p34"/>
          <p:cNvCxnSpPr/>
          <p:nvPr/>
        </p:nvCxnSpPr>
        <p:spPr>
          <a:xfrm flipH="1" rot="10800000">
            <a:off x="1464575" y="4345638"/>
            <a:ext cx="7389900" cy="26700"/>
          </a:xfrm>
          <a:prstGeom prst="straightConnector1">
            <a:avLst/>
          </a:prstGeom>
          <a:noFill/>
          <a:ln cap="flat" cmpd="sng" w="9525">
            <a:solidFill>
              <a:srgbClr val="B7B7B7"/>
            </a:solidFill>
            <a:prstDash val="solid"/>
            <a:round/>
            <a:headEnd len="med" w="med" type="none"/>
            <a:tailEnd len="med" w="med" type="none"/>
          </a:ln>
        </p:spPr>
      </p:cxnSp>
      <p:pic>
        <p:nvPicPr>
          <p:cNvPr id="416" name="Google Shape;416;p34"/>
          <p:cNvPicPr preferRelativeResize="0"/>
          <p:nvPr/>
        </p:nvPicPr>
        <p:blipFill>
          <a:blip r:embed="rId20">
            <a:alphaModFix/>
          </a:blip>
          <a:stretch>
            <a:fillRect/>
          </a:stretch>
        </p:blipFill>
        <p:spPr>
          <a:xfrm>
            <a:off x="4572000" y="2435423"/>
            <a:ext cx="530800" cy="530800"/>
          </a:xfrm>
          <a:prstGeom prst="rect">
            <a:avLst/>
          </a:prstGeom>
          <a:noFill/>
          <a:ln>
            <a:noFill/>
          </a:ln>
        </p:spPr>
      </p:pic>
      <p:pic>
        <p:nvPicPr>
          <p:cNvPr id="417" name="Google Shape;417;p34"/>
          <p:cNvPicPr preferRelativeResize="0"/>
          <p:nvPr/>
        </p:nvPicPr>
        <p:blipFill rotWithShape="1">
          <a:blip r:embed="rId21">
            <a:alphaModFix/>
          </a:blip>
          <a:srcRect b="73737" l="22723" r="24369" t="0"/>
          <a:stretch/>
        </p:blipFill>
        <p:spPr>
          <a:xfrm>
            <a:off x="62950" y="4670850"/>
            <a:ext cx="1308646" cy="365400"/>
          </a:xfrm>
          <a:prstGeom prst="rect">
            <a:avLst/>
          </a:prstGeom>
          <a:noFill/>
          <a:ln>
            <a:noFill/>
          </a:ln>
        </p:spPr>
      </p:pic>
      <p:sp>
        <p:nvSpPr>
          <p:cNvPr id="418" name="Google Shape;418;p34"/>
          <p:cNvSpPr txBox="1"/>
          <p:nvPr>
            <p:ph type="title"/>
          </p:nvPr>
        </p:nvSpPr>
        <p:spPr>
          <a:xfrm>
            <a:off x="1464575" y="140225"/>
            <a:ext cx="3911700" cy="1174500"/>
          </a:xfrm>
          <a:prstGeom prst="rect">
            <a:avLst/>
          </a:prstGeom>
          <a:solidFill>
            <a:srgbClr val="38761D"/>
          </a:solidFill>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220">
                <a:solidFill>
                  <a:schemeClr val="lt1"/>
                </a:solidFill>
                <a:latin typeface="Roboto"/>
                <a:ea typeface="Roboto"/>
                <a:cs typeface="Roboto"/>
                <a:sym typeface="Roboto"/>
              </a:rPr>
              <a:t>PRODUCT/SOLUTIONS  = Revenue sources by LOB</a:t>
            </a:r>
            <a:r>
              <a:rPr b="1" lang="en" sz="2220">
                <a:solidFill>
                  <a:schemeClr val="lt1"/>
                </a:solidFill>
                <a:latin typeface="Roboto"/>
                <a:ea typeface="Roboto"/>
                <a:cs typeface="Roboto"/>
                <a:sym typeface="Roboto"/>
              </a:rPr>
              <a:t> AND CLIENT </a:t>
            </a:r>
            <a:endParaRPr b="1" sz="2220">
              <a:solidFill>
                <a:schemeClr val="lt1"/>
              </a:solidFill>
              <a:latin typeface="Roboto"/>
              <a:ea typeface="Roboto"/>
              <a:cs typeface="Roboto"/>
              <a:sym typeface="Robo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35"/>
          <p:cNvSpPr/>
          <p:nvPr/>
        </p:nvSpPr>
        <p:spPr>
          <a:xfrm flipH="1">
            <a:off x="9099675" y="-112800"/>
            <a:ext cx="79800" cy="52563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35"/>
          <p:cNvSpPr txBox="1"/>
          <p:nvPr/>
        </p:nvSpPr>
        <p:spPr>
          <a:xfrm>
            <a:off x="1169450" y="1176725"/>
            <a:ext cx="7446000" cy="54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Roboto Thin"/>
                <a:ea typeface="Roboto Thin"/>
                <a:cs typeface="Roboto Thin"/>
                <a:sym typeface="Roboto Thin"/>
              </a:rPr>
              <a:t>1-3 slides max demonstrating your key products and services. List them in order of current revenue, and/or future revenue potential. Now is the time to fully explain the product’s positioning in the market, importance to your strategy, and future outlook. Highlight potential, but also be realistic. </a:t>
            </a:r>
            <a:endParaRPr sz="1800">
              <a:solidFill>
                <a:schemeClr val="dk2"/>
              </a:solidFill>
              <a:latin typeface="Roboto Thin"/>
              <a:ea typeface="Roboto Thin"/>
              <a:cs typeface="Roboto Thin"/>
              <a:sym typeface="Roboto Thin"/>
            </a:endParaRPr>
          </a:p>
          <a:p>
            <a:pPr indent="0" lvl="0" marL="0" rtl="0" algn="l">
              <a:spcBef>
                <a:spcPts val="0"/>
              </a:spcBef>
              <a:spcAft>
                <a:spcPts val="0"/>
              </a:spcAft>
              <a:buNone/>
            </a:pPr>
            <a:r>
              <a:t/>
            </a:r>
            <a:endParaRPr sz="1800">
              <a:solidFill>
                <a:schemeClr val="dk2"/>
              </a:solidFill>
              <a:latin typeface="Roboto Thin"/>
              <a:ea typeface="Roboto Thin"/>
              <a:cs typeface="Roboto Thin"/>
              <a:sym typeface="Roboto Thin"/>
            </a:endParaRPr>
          </a:p>
          <a:p>
            <a:pPr indent="0" lvl="0" marL="0" rtl="0" algn="l">
              <a:spcBef>
                <a:spcPts val="0"/>
              </a:spcBef>
              <a:spcAft>
                <a:spcPts val="0"/>
              </a:spcAft>
              <a:buNone/>
            </a:pPr>
            <a:r>
              <a:rPr lang="en" sz="1800">
                <a:solidFill>
                  <a:schemeClr val="dk2"/>
                </a:solidFill>
                <a:latin typeface="Roboto Thin"/>
                <a:ea typeface="Roboto Thin"/>
                <a:cs typeface="Roboto Thin"/>
                <a:sym typeface="Roboto Thin"/>
              </a:rPr>
              <a:t>Buying firms are used to hearing “the sky’s the limit”, but know that 90% of deals fail to meet the expectations set in the diligence process, so they are highly skeptical. Aim to highlight the range and value of the product portfolio, and use this as an opportunity to highlight assets that are important, but that you might not market effectively today. </a:t>
            </a:r>
            <a:endParaRPr sz="1800">
              <a:solidFill>
                <a:schemeClr val="dk2"/>
              </a:solidFill>
              <a:latin typeface="Roboto Thin"/>
              <a:ea typeface="Roboto Thin"/>
              <a:cs typeface="Roboto Thin"/>
              <a:sym typeface="Roboto Thin"/>
            </a:endParaRPr>
          </a:p>
          <a:p>
            <a:pPr indent="0" lvl="0" marL="0" rtl="0" algn="l">
              <a:spcBef>
                <a:spcPts val="0"/>
              </a:spcBef>
              <a:spcAft>
                <a:spcPts val="0"/>
              </a:spcAft>
              <a:buNone/>
            </a:pPr>
            <a:r>
              <a:t/>
            </a:r>
            <a:endParaRPr sz="1800">
              <a:solidFill>
                <a:schemeClr val="dk2"/>
              </a:solidFill>
              <a:latin typeface="Roboto Thin"/>
              <a:ea typeface="Roboto Thin"/>
              <a:cs typeface="Roboto Thin"/>
              <a:sym typeface="Roboto Thin"/>
            </a:endParaRPr>
          </a:p>
          <a:p>
            <a:pPr indent="0" lvl="0" marL="0" rtl="0" algn="l">
              <a:spcBef>
                <a:spcPts val="0"/>
              </a:spcBef>
              <a:spcAft>
                <a:spcPts val="0"/>
              </a:spcAft>
              <a:buNone/>
            </a:pPr>
            <a:r>
              <a:t/>
            </a:r>
            <a:endParaRPr sz="1800">
              <a:solidFill>
                <a:schemeClr val="dk2"/>
              </a:solidFill>
              <a:latin typeface="Roboto Thin"/>
              <a:ea typeface="Roboto Thin"/>
              <a:cs typeface="Roboto Thin"/>
              <a:sym typeface="Roboto Thin"/>
            </a:endParaRPr>
          </a:p>
        </p:txBody>
      </p:sp>
      <p:sp>
        <p:nvSpPr>
          <p:cNvPr id="425" name="Google Shape;425;p35"/>
          <p:cNvSpPr txBox="1"/>
          <p:nvPr>
            <p:ph idx="4294967295" type="title"/>
          </p:nvPr>
        </p:nvSpPr>
        <p:spPr>
          <a:xfrm>
            <a:off x="1122475" y="521225"/>
            <a:ext cx="4101300" cy="572700"/>
          </a:xfrm>
          <a:prstGeom prst="rect">
            <a:avLst/>
          </a:prstGeom>
          <a:solidFill>
            <a:srgbClr val="38761D"/>
          </a:solidFill>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220">
                <a:solidFill>
                  <a:schemeClr val="lt1"/>
                </a:solidFill>
                <a:latin typeface="Roboto"/>
                <a:ea typeface="Roboto"/>
                <a:cs typeface="Roboto"/>
                <a:sym typeface="Roboto"/>
              </a:rPr>
              <a:t>PRODUCT Overview</a:t>
            </a:r>
            <a:r>
              <a:rPr b="1" lang="en" sz="2220">
                <a:solidFill>
                  <a:srgbClr val="F5931D"/>
                </a:solidFill>
                <a:latin typeface="Roboto"/>
                <a:ea typeface="Roboto"/>
                <a:cs typeface="Roboto"/>
                <a:sym typeface="Roboto"/>
              </a:rPr>
              <a:t> </a:t>
            </a:r>
            <a:endParaRPr b="1" sz="2220">
              <a:solidFill>
                <a:srgbClr val="F5931D"/>
              </a:solidFill>
              <a:latin typeface="Roboto"/>
              <a:ea typeface="Roboto"/>
              <a:cs typeface="Roboto"/>
              <a:sym typeface="Roboto"/>
            </a:endParaRPr>
          </a:p>
        </p:txBody>
      </p:sp>
      <p:pic>
        <p:nvPicPr>
          <p:cNvPr id="426" name="Google Shape;426;p35"/>
          <p:cNvPicPr preferRelativeResize="0"/>
          <p:nvPr/>
        </p:nvPicPr>
        <p:blipFill rotWithShape="1">
          <a:blip r:embed="rId3">
            <a:alphaModFix/>
          </a:blip>
          <a:srcRect b="73737" l="22723" r="24369" t="0"/>
          <a:stretch/>
        </p:blipFill>
        <p:spPr>
          <a:xfrm>
            <a:off x="7419500" y="4601725"/>
            <a:ext cx="1586026" cy="4428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36"/>
          <p:cNvSpPr/>
          <p:nvPr/>
        </p:nvSpPr>
        <p:spPr>
          <a:xfrm flipH="1">
            <a:off x="9099675" y="-112800"/>
            <a:ext cx="79800" cy="52563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36"/>
          <p:cNvSpPr txBox="1"/>
          <p:nvPr>
            <p:ph idx="4294967295" type="title"/>
          </p:nvPr>
        </p:nvSpPr>
        <p:spPr>
          <a:xfrm>
            <a:off x="1122475" y="521225"/>
            <a:ext cx="4101300" cy="572700"/>
          </a:xfrm>
          <a:prstGeom prst="rect">
            <a:avLst/>
          </a:prstGeom>
          <a:solidFill>
            <a:srgbClr val="38761D"/>
          </a:solidFill>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220">
                <a:solidFill>
                  <a:schemeClr val="lt1"/>
                </a:solidFill>
                <a:latin typeface="Roboto"/>
                <a:ea typeface="Roboto"/>
                <a:cs typeface="Roboto"/>
                <a:sym typeface="Roboto"/>
              </a:rPr>
              <a:t>Operations Overview</a:t>
            </a:r>
            <a:r>
              <a:rPr b="1" lang="en" sz="2220">
                <a:solidFill>
                  <a:srgbClr val="F5931D"/>
                </a:solidFill>
                <a:latin typeface="Roboto"/>
                <a:ea typeface="Roboto"/>
                <a:cs typeface="Roboto"/>
                <a:sym typeface="Roboto"/>
              </a:rPr>
              <a:t> </a:t>
            </a:r>
            <a:endParaRPr b="1" sz="2220">
              <a:solidFill>
                <a:srgbClr val="F5931D"/>
              </a:solidFill>
              <a:latin typeface="Roboto"/>
              <a:ea typeface="Roboto"/>
              <a:cs typeface="Roboto"/>
              <a:sym typeface="Roboto"/>
            </a:endParaRPr>
          </a:p>
        </p:txBody>
      </p:sp>
      <p:pic>
        <p:nvPicPr>
          <p:cNvPr id="433" name="Google Shape;433;p36"/>
          <p:cNvPicPr preferRelativeResize="0"/>
          <p:nvPr/>
        </p:nvPicPr>
        <p:blipFill rotWithShape="1">
          <a:blip r:embed="rId3">
            <a:alphaModFix/>
          </a:blip>
          <a:srcRect b="73737" l="22723" r="24369" t="0"/>
          <a:stretch/>
        </p:blipFill>
        <p:spPr>
          <a:xfrm>
            <a:off x="7419500" y="4601725"/>
            <a:ext cx="1586026" cy="442850"/>
          </a:xfrm>
          <a:prstGeom prst="rect">
            <a:avLst/>
          </a:prstGeom>
          <a:noFill/>
          <a:ln>
            <a:noFill/>
          </a:ln>
        </p:spPr>
      </p:pic>
      <p:sp>
        <p:nvSpPr>
          <p:cNvPr id="434" name="Google Shape;434;p36"/>
          <p:cNvSpPr txBox="1"/>
          <p:nvPr/>
        </p:nvSpPr>
        <p:spPr>
          <a:xfrm>
            <a:off x="936175" y="1100525"/>
            <a:ext cx="8111100" cy="54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chemeClr val="dk2"/>
                </a:solidFill>
                <a:latin typeface="Roboto Thin"/>
                <a:ea typeface="Roboto Thin"/>
                <a:cs typeface="Roboto Thin"/>
                <a:sym typeface="Roboto Thin"/>
              </a:rPr>
              <a:t>Paint the picture of how the initial leadership and management team will evolve to improve EBITDA and scalability over the short/intermediate and long term. </a:t>
            </a:r>
            <a:endParaRPr sz="1700">
              <a:solidFill>
                <a:schemeClr val="dk2"/>
              </a:solidFill>
              <a:latin typeface="Roboto Thin"/>
              <a:ea typeface="Roboto Thin"/>
              <a:cs typeface="Roboto Thin"/>
              <a:sym typeface="Roboto Thin"/>
            </a:endParaRPr>
          </a:p>
          <a:p>
            <a:pPr indent="0" lvl="0" marL="0" rtl="0" algn="l">
              <a:spcBef>
                <a:spcPts val="0"/>
              </a:spcBef>
              <a:spcAft>
                <a:spcPts val="0"/>
              </a:spcAft>
              <a:buNone/>
            </a:pPr>
            <a:r>
              <a:t/>
            </a:r>
            <a:endParaRPr sz="1200">
              <a:solidFill>
                <a:schemeClr val="dk2"/>
              </a:solidFill>
              <a:latin typeface="Roboto Thin"/>
              <a:ea typeface="Roboto Thin"/>
              <a:cs typeface="Roboto Thin"/>
              <a:sym typeface="Roboto Thin"/>
            </a:endParaRPr>
          </a:p>
          <a:p>
            <a:pPr indent="0" lvl="0" marL="0" rtl="0" algn="l">
              <a:spcBef>
                <a:spcPts val="0"/>
              </a:spcBef>
              <a:spcAft>
                <a:spcPts val="0"/>
              </a:spcAft>
              <a:buNone/>
            </a:pPr>
            <a:r>
              <a:rPr lang="en" sz="1700">
                <a:solidFill>
                  <a:schemeClr val="dk2"/>
                </a:solidFill>
                <a:latin typeface="Roboto Thin"/>
                <a:ea typeface="Roboto Thin"/>
                <a:cs typeface="Roboto Thin"/>
                <a:sym typeface="Roboto Thin"/>
              </a:rPr>
              <a:t>Do your best to paint the picture that your processes are well implemented and documented. These slides are vital to demonstrating that you have command of your operations, and can achieve 2 things:</a:t>
            </a:r>
            <a:endParaRPr sz="1700">
              <a:solidFill>
                <a:schemeClr val="dk2"/>
              </a:solidFill>
              <a:latin typeface="Roboto Thin"/>
              <a:ea typeface="Roboto Thin"/>
              <a:cs typeface="Roboto Thin"/>
              <a:sym typeface="Roboto Thin"/>
            </a:endParaRPr>
          </a:p>
          <a:p>
            <a:pPr indent="0" lvl="0" marL="0" rtl="0" algn="l">
              <a:spcBef>
                <a:spcPts val="0"/>
              </a:spcBef>
              <a:spcAft>
                <a:spcPts val="0"/>
              </a:spcAft>
              <a:buNone/>
            </a:pPr>
            <a:r>
              <a:t/>
            </a:r>
            <a:endParaRPr sz="1200">
              <a:solidFill>
                <a:schemeClr val="dk2"/>
              </a:solidFill>
              <a:latin typeface="Roboto Thin"/>
              <a:ea typeface="Roboto Thin"/>
              <a:cs typeface="Roboto Thin"/>
              <a:sym typeface="Roboto Thin"/>
            </a:endParaRPr>
          </a:p>
          <a:p>
            <a:pPr indent="-336550" lvl="0" marL="457200" rtl="0" algn="l">
              <a:spcBef>
                <a:spcPts val="0"/>
              </a:spcBef>
              <a:spcAft>
                <a:spcPts val="0"/>
              </a:spcAft>
              <a:buClr>
                <a:schemeClr val="dk2"/>
              </a:buClr>
              <a:buSzPts val="1700"/>
              <a:buFont typeface="Roboto Thin"/>
              <a:buAutoNum type="arabicPeriod"/>
            </a:pPr>
            <a:r>
              <a:rPr lang="en" sz="1700">
                <a:solidFill>
                  <a:schemeClr val="dk2"/>
                </a:solidFill>
                <a:latin typeface="Roboto Thin"/>
                <a:ea typeface="Roboto Thin"/>
                <a:cs typeface="Roboto Thin"/>
                <a:sym typeface="Roboto Thin"/>
              </a:rPr>
              <a:t>EBITDA improvements post-acquisition. Your command of </a:t>
            </a:r>
            <a:r>
              <a:rPr lang="en" sz="1700">
                <a:solidFill>
                  <a:schemeClr val="dk2"/>
                </a:solidFill>
                <a:latin typeface="Roboto Thin"/>
                <a:ea typeface="Roboto Thin"/>
                <a:cs typeface="Roboto Thin"/>
                <a:sym typeface="Roboto Thin"/>
              </a:rPr>
              <a:t>operations means that you can deliver more under a reduced cost structure.</a:t>
            </a:r>
            <a:endParaRPr sz="1700">
              <a:solidFill>
                <a:schemeClr val="dk2"/>
              </a:solidFill>
              <a:latin typeface="Roboto Thin"/>
              <a:ea typeface="Roboto Thin"/>
              <a:cs typeface="Roboto Thin"/>
              <a:sym typeface="Roboto Thin"/>
            </a:endParaRPr>
          </a:p>
          <a:p>
            <a:pPr indent="-336550" lvl="0" marL="457200" rtl="0" algn="l">
              <a:spcBef>
                <a:spcPts val="0"/>
              </a:spcBef>
              <a:spcAft>
                <a:spcPts val="0"/>
              </a:spcAft>
              <a:buClr>
                <a:schemeClr val="dk2"/>
              </a:buClr>
              <a:buSzPts val="1700"/>
              <a:buFont typeface="Roboto Thin"/>
              <a:buAutoNum type="arabicPeriod"/>
            </a:pPr>
            <a:r>
              <a:rPr lang="en" sz="1700">
                <a:solidFill>
                  <a:schemeClr val="dk2"/>
                </a:solidFill>
                <a:latin typeface="Roboto Thin"/>
                <a:ea typeface="Roboto Thin"/>
                <a:cs typeface="Roboto Thin"/>
                <a:sym typeface="Roboto Thin"/>
              </a:rPr>
              <a:t>Faster and lower cost integration. Because you have a handle on operations, you’ll be able to adapt and evolve into the buyer’s operating model. In fact, you may serve as a model for their operations. </a:t>
            </a:r>
            <a:endParaRPr sz="1700">
              <a:solidFill>
                <a:schemeClr val="dk2"/>
              </a:solidFill>
              <a:latin typeface="Roboto Thin"/>
              <a:ea typeface="Roboto Thin"/>
              <a:cs typeface="Roboto Thin"/>
              <a:sym typeface="Roboto Thin"/>
            </a:endParaRPr>
          </a:p>
          <a:p>
            <a:pPr indent="0" lvl="0" marL="0" rtl="0" algn="l">
              <a:spcBef>
                <a:spcPts val="0"/>
              </a:spcBef>
              <a:spcAft>
                <a:spcPts val="0"/>
              </a:spcAft>
              <a:buNone/>
            </a:pPr>
            <a:r>
              <a:t/>
            </a:r>
            <a:endParaRPr sz="1700">
              <a:solidFill>
                <a:schemeClr val="dk2"/>
              </a:solidFill>
              <a:latin typeface="Roboto Thin"/>
              <a:ea typeface="Roboto Thin"/>
              <a:cs typeface="Roboto Thin"/>
              <a:sym typeface="Roboto Thin"/>
            </a:endParaRPr>
          </a:p>
          <a:p>
            <a:pPr indent="0" lvl="0" marL="0" rtl="0" algn="l">
              <a:spcBef>
                <a:spcPts val="0"/>
              </a:spcBef>
              <a:spcAft>
                <a:spcPts val="0"/>
              </a:spcAft>
              <a:buNone/>
            </a:pPr>
            <a:r>
              <a:rPr lang="en" sz="1700">
                <a:solidFill>
                  <a:schemeClr val="dk2"/>
                </a:solidFill>
                <a:latin typeface="Roboto Thin"/>
                <a:ea typeface="Roboto Thin"/>
                <a:cs typeface="Roboto Thin"/>
                <a:sym typeface="Roboto Thin"/>
              </a:rPr>
              <a:t>This slide is important, because it’s where a seller can start planting seeds that result in managerial and negotiating leverage with the buyer. </a:t>
            </a:r>
            <a:endParaRPr sz="1700">
              <a:solidFill>
                <a:schemeClr val="dk2"/>
              </a:solidFill>
              <a:latin typeface="Roboto Thin"/>
              <a:ea typeface="Roboto Thin"/>
              <a:cs typeface="Roboto Thin"/>
              <a:sym typeface="Roboto Thin"/>
            </a:endParaRPr>
          </a:p>
          <a:p>
            <a:pPr indent="0" lvl="0" marL="0" rtl="0" algn="l">
              <a:spcBef>
                <a:spcPts val="0"/>
              </a:spcBef>
              <a:spcAft>
                <a:spcPts val="0"/>
              </a:spcAft>
              <a:buNone/>
            </a:pPr>
            <a:r>
              <a:t/>
            </a:r>
            <a:endParaRPr sz="1800">
              <a:solidFill>
                <a:schemeClr val="dk2"/>
              </a:solidFill>
              <a:latin typeface="Roboto Thin"/>
              <a:ea typeface="Roboto Thin"/>
              <a:cs typeface="Roboto Thin"/>
              <a:sym typeface="Roboto Thin"/>
            </a:endParaRPr>
          </a:p>
          <a:p>
            <a:pPr indent="0" lvl="0" marL="0" rtl="0" algn="l">
              <a:spcBef>
                <a:spcPts val="0"/>
              </a:spcBef>
              <a:spcAft>
                <a:spcPts val="0"/>
              </a:spcAft>
              <a:buNone/>
            </a:pPr>
            <a:r>
              <a:t/>
            </a:r>
            <a:endParaRPr sz="1800">
              <a:solidFill>
                <a:schemeClr val="dk2"/>
              </a:solidFill>
              <a:latin typeface="Roboto Thin"/>
              <a:ea typeface="Roboto Thin"/>
              <a:cs typeface="Roboto Thin"/>
              <a:sym typeface="Roboto Thin"/>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37"/>
          <p:cNvSpPr/>
          <p:nvPr/>
        </p:nvSpPr>
        <p:spPr>
          <a:xfrm flipH="1">
            <a:off x="9099675" y="-112800"/>
            <a:ext cx="79800" cy="52563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37"/>
          <p:cNvSpPr txBox="1"/>
          <p:nvPr/>
        </p:nvSpPr>
        <p:spPr>
          <a:xfrm>
            <a:off x="1169450" y="1176725"/>
            <a:ext cx="5800500" cy="54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Roboto Thin"/>
                <a:ea typeface="Roboto Thin"/>
                <a:cs typeface="Roboto Thin"/>
                <a:sym typeface="Roboto Thin"/>
              </a:rPr>
              <a:t>ORG CHART IF POSSIBLE. This is important because many companies struggle to fully disclose their personnel early in the due </a:t>
            </a:r>
            <a:r>
              <a:rPr lang="en" sz="1800">
                <a:solidFill>
                  <a:schemeClr val="dk2"/>
                </a:solidFill>
                <a:latin typeface="Roboto Thin"/>
                <a:ea typeface="Roboto Thin"/>
                <a:cs typeface="Roboto Thin"/>
                <a:sym typeface="Roboto Thin"/>
              </a:rPr>
              <a:t>diligence</a:t>
            </a:r>
            <a:r>
              <a:rPr lang="en" sz="1800">
                <a:solidFill>
                  <a:schemeClr val="dk2"/>
                </a:solidFill>
                <a:latin typeface="Roboto Thin"/>
                <a:ea typeface="Roboto Thin"/>
                <a:cs typeface="Roboto Thin"/>
                <a:sym typeface="Roboto Thin"/>
              </a:rPr>
              <a:t> process, raising questions and red flags. Proactively providing an org chart demonstrates that you’re </a:t>
            </a:r>
            <a:r>
              <a:rPr lang="en" sz="1800">
                <a:solidFill>
                  <a:schemeClr val="dk2"/>
                </a:solidFill>
                <a:latin typeface="Roboto Thin"/>
                <a:ea typeface="Roboto Thin"/>
                <a:cs typeface="Roboto Thin"/>
                <a:sym typeface="Roboto Thin"/>
              </a:rPr>
              <a:t>serious</a:t>
            </a:r>
            <a:r>
              <a:rPr lang="en" sz="1800">
                <a:solidFill>
                  <a:schemeClr val="dk2"/>
                </a:solidFill>
                <a:latin typeface="Roboto Thin"/>
                <a:ea typeface="Roboto Thin"/>
                <a:cs typeface="Roboto Thin"/>
                <a:sym typeface="Roboto Thin"/>
              </a:rPr>
              <a:t>, organized, and aware of the importance of having command of this information. </a:t>
            </a:r>
            <a:endParaRPr sz="1800">
              <a:solidFill>
                <a:schemeClr val="dk2"/>
              </a:solidFill>
              <a:latin typeface="Roboto Thin"/>
              <a:ea typeface="Roboto Thin"/>
              <a:cs typeface="Roboto Thin"/>
              <a:sym typeface="Roboto Thin"/>
            </a:endParaRPr>
          </a:p>
          <a:p>
            <a:pPr indent="0" lvl="0" marL="0" rtl="0" algn="l">
              <a:spcBef>
                <a:spcPts val="0"/>
              </a:spcBef>
              <a:spcAft>
                <a:spcPts val="0"/>
              </a:spcAft>
              <a:buNone/>
            </a:pPr>
            <a:r>
              <a:t/>
            </a:r>
            <a:endParaRPr sz="1800">
              <a:solidFill>
                <a:schemeClr val="dk2"/>
              </a:solidFill>
              <a:latin typeface="Roboto Thin"/>
              <a:ea typeface="Roboto Thin"/>
              <a:cs typeface="Roboto Thin"/>
              <a:sym typeface="Roboto Thin"/>
            </a:endParaRPr>
          </a:p>
          <a:p>
            <a:pPr indent="0" lvl="0" marL="0" rtl="0" algn="l">
              <a:spcBef>
                <a:spcPts val="0"/>
              </a:spcBef>
              <a:spcAft>
                <a:spcPts val="0"/>
              </a:spcAft>
              <a:buNone/>
            </a:pPr>
            <a:r>
              <a:rPr lang="en" sz="1800">
                <a:solidFill>
                  <a:schemeClr val="dk2"/>
                </a:solidFill>
                <a:latin typeface="Roboto Thin"/>
                <a:ea typeface="Roboto Thin"/>
                <a:cs typeface="Roboto Thin"/>
                <a:sym typeface="Roboto Thin"/>
              </a:rPr>
              <a:t>Note that personnel charts are easy to obtain for educated buyers through several technology solutions, even before you reveal any data…if you don’t reveal now, you’re already losing leverage in the process. </a:t>
            </a:r>
            <a:r>
              <a:rPr lang="en" sz="1800">
                <a:solidFill>
                  <a:schemeClr val="dk2"/>
                </a:solidFill>
                <a:latin typeface="Roboto Thin"/>
                <a:ea typeface="Roboto Thin"/>
                <a:cs typeface="Roboto Thin"/>
                <a:sym typeface="Roboto Thin"/>
              </a:rPr>
              <a:t> </a:t>
            </a:r>
            <a:endParaRPr sz="1800">
              <a:solidFill>
                <a:schemeClr val="dk2"/>
              </a:solidFill>
              <a:latin typeface="Roboto Thin"/>
              <a:ea typeface="Roboto Thin"/>
              <a:cs typeface="Roboto Thin"/>
              <a:sym typeface="Roboto Thin"/>
            </a:endParaRPr>
          </a:p>
          <a:p>
            <a:pPr indent="0" lvl="0" marL="0" rtl="0" algn="l">
              <a:spcBef>
                <a:spcPts val="0"/>
              </a:spcBef>
              <a:spcAft>
                <a:spcPts val="0"/>
              </a:spcAft>
              <a:buNone/>
            </a:pPr>
            <a:r>
              <a:t/>
            </a:r>
            <a:endParaRPr sz="1800">
              <a:solidFill>
                <a:schemeClr val="dk2"/>
              </a:solidFill>
              <a:latin typeface="Roboto Thin"/>
              <a:ea typeface="Roboto Thin"/>
              <a:cs typeface="Roboto Thin"/>
              <a:sym typeface="Roboto Thin"/>
            </a:endParaRPr>
          </a:p>
          <a:p>
            <a:pPr indent="0" lvl="0" marL="0" rtl="0" algn="l">
              <a:spcBef>
                <a:spcPts val="0"/>
              </a:spcBef>
              <a:spcAft>
                <a:spcPts val="0"/>
              </a:spcAft>
              <a:buNone/>
            </a:pPr>
            <a:r>
              <a:t/>
            </a:r>
            <a:endParaRPr sz="1800">
              <a:solidFill>
                <a:schemeClr val="dk2"/>
              </a:solidFill>
              <a:latin typeface="Roboto Thin"/>
              <a:ea typeface="Roboto Thin"/>
              <a:cs typeface="Roboto Thin"/>
              <a:sym typeface="Roboto Thin"/>
            </a:endParaRPr>
          </a:p>
        </p:txBody>
      </p:sp>
      <p:sp>
        <p:nvSpPr>
          <p:cNvPr id="441" name="Google Shape;441;p37"/>
          <p:cNvSpPr txBox="1"/>
          <p:nvPr>
            <p:ph idx="4294967295" type="title"/>
          </p:nvPr>
        </p:nvSpPr>
        <p:spPr>
          <a:xfrm>
            <a:off x="1122475" y="521225"/>
            <a:ext cx="4101300" cy="572700"/>
          </a:xfrm>
          <a:prstGeom prst="rect">
            <a:avLst/>
          </a:prstGeom>
          <a:solidFill>
            <a:srgbClr val="38761D"/>
          </a:solidFill>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220">
                <a:solidFill>
                  <a:schemeClr val="lt1"/>
                </a:solidFill>
                <a:latin typeface="Roboto"/>
                <a:ea typeface="Roboto"/>
                <a:cs typeface="Roboto"/>
                <a:sym typeface="Roboto"/>
              </a:rPr>
              <a:t>PERSONNEL </a:t>
            </a:r>
            <a:r>
              <a:rPr b="1" lang="en" sz="2220">
                <a:solidFill>
                  <a:schemeClr val="lt1"/>
                </a:solidFill>
                <a:latin typeface="Roboto"/>
                <a:ea typeface="Roboto"/>
                <a:cs typeface="Roboto"/>
                <a:sym typeface="Roboto"/>
              </a:rPr>
              <a:t>Overview</a:t>
            </a:r>
            <a:r>
              <a:rPr b="1" lang="en" sz="2220">
                <a:solidFill>
                  <a:srgbClr val="F5931D"/>
                </a:solidFill>
                <a:latin typeface="Roboto"/>
                <a:ea typeface="Roboto"/>
                <a:cs typeface="Roboto"/>
                <a:sym typeface="Roboto"/>
              </a:rPr>
              <a:t> </a:t>
            </a:r>
            <a:endParaRPr b="1" sz="2220">
              <a:solidFill>
                <a:srgbClr val="F5931D"/>
              </a:solidFill>
              <a:latin typeface="Roboto"/>
              <a:ea typeface="Roboto"/>
              <a:cs typeface="Roboto"/>
              <a:sym typeface="Roboto"/>
            </a:endParaRPr>
          </a:p>
        </p:txBody>
      </p:sp>
      <p:pic>
        <p:nvPicPr>
          <p:cNvPr id="442" name="Google Shape;442;p37"/>
          <p:cNvPicPr preferRelativeResize="0"/>
          <p:nvPr/>
        </p:nvPicPr>
        <p:blipFill rotWithShape="1">
          <a:blip r:embed="rId3">
            <a:alphaModFix/>
          </a:blip>
          <a:srcRect b="73737" l="22723" r="24369" t="0"/>
          <a:stretch/>
        </p:blipFill>
        <p:spPr>
          <a:xfrm>
            <a:off x="7419500" y="4601725"/>
            <a:ext cx="1586026" cy="4428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38"/>
          <p:cNvSpPr/>
          <p:nvPr/>
        </p:nvSpPr>
        <p:spPr>
          <a:xfrm flipH="1">
            <a:off x="9099675" y="-112800"/>
            <a:ext cx="79800" cy="52563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38"/>
          <p:cNvSpPr txBox="1"/>
          <p:nvPr/>
        </p:nvSpPr>
        <p:spPr>
          <a:xfrm>
            <a:off x="717800" y="328700"/>
            <a:ext cx="5523900" cy="541800"/>
          </a:xfrm>
          <a:prstGeom prst="rect">
            <a:avLst/>
          </a:prstGeom>
          <a:solidFill>
            <a:srgbClr val="38761D"/>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100">
                <a:solidFill>
                  <a:schemeClr val="lt1"/>
                </a:solidFill>
                <a:latin typeface="Roboto"/>
                <a:ea typeface="Roboto"/>
                <a:cs typeface="Roboto"/>
                <a:sym typeface="Roboto"/>
              </a:rPr>
              <a:t>Future Vision With Strong Close </a:t>
            </a:r>
            <a:endParaRPr b="1" sz="2100">
              <a:solidFill>
                <a:schemeClr val="lt1"/>
              </a:solidFill>
              <a:latin typeface="Roboto"/>
              <a:ea typeface="Roboto"/>
              <a:cs typeface="Roboto"/>
              <a:sym typeface="Roboto"/>
            </a:endParaRPr>
          </a:p>
        </p:txBody>
      </p:sp>
      <p:sp>
        <p:nvSpPr>
          <p:cNvPr id="449" name="Google Shape;449;p38"/>
          <p:cNvSpPr txBox="1"/>
          <p:nvPr/>
        </p:nvSpPr>
        <p:spPr>
          <a:xfrm>
            <a:off x="681825" y="933950"/>
            <a:ext cx="7158300" cy="54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Roboto Thin"/>
                <a:ea typeface="Roboto Thin"/>
                <a:cs typeface="Roboto Thin"/>
                <a:sym typeface="Roboto Thin"/>
              </a:rPr>
              <a:t>Paint your picture of the </a:t>
            </a:r>
            <a:r>
              <a:rPr lang="en" sz="1800">
                <a:solidFill>
                  <a:schemeClr val="dk2"/>
                </a:solidFill>
                <a:latin typeface="Roboto Thin"/>
                <a:ea typeface="Roboto Thin"/>
                <a:cs typeface="Roboto Thin"/>
                <a:sym typeface="Roboto Thin"/>
              </a:rPr>
              <a:t>serviceable</a:t>
            </a:r>
            <a:r>
              <a:rPr lang="en" sz="1800">
                <a:solidFill>
                  <a:schemeClr val="dk2"/>
                </a:solidFill>
                <a:latin typeface="Roboto Thin"/>
                <a:ea typeface="Roboto Thin"/>
                <a:cs typeface="Roboto Thin"/>
                <a:sym typeface="Roboto Thin"/>
              </a:rPr>
              <a:t> </a:t>
            </a:r>
            <a:r>
              <a:rPr lang="en" sz="1800">
                <a:solidFill>
                  <a:schemeClr val="dk2"/>
                </a:solidFill>
                <a:latin typeface="Roboto Thin"/>
                <a:ea typeface="Roboto Thin"/>
                <a:cs typeface="Roboto Thin"/>
                <a:sym typeface="Roboto Thin"/>
              </a:rPr>
              <a:t>addressable</a:t>
            </a:r>
            <a:r>
              <a:rPr lang="en" sz="1800">
                <a:solidFill>
                  <a:schemeClr val="dk2"/>
                </a:solidFill>
                <a:latin typeface="Roboto Thin"/>
                <a:ea typeface="Roboto Thin"/>
                <a:cs typeface="Roboto Thin"/>
                <a:sym typeface="Roboto Thin"/>
              </a:rPr>
              <a:t> market - what can you reach from this investment? How big can it go? </a:t>
            </a:r>
            <a:endParaRPr sz="1800">
              <a:solidFill>
                <a:schemeClr val="dk2"/>
              </a:solidFill>
              <a:latin typeface="Roboto Thin"/>
              <a:ea typeface="Roboto Thin"/>
              <a:cs typeface="Roboto Thin"/>
              <a:sym typeface="Roboto Thin"/>
            </a:endParaRPr>
          </a:p>
          <a:p>
            <a:pPr indent="0" lvl="0" marL="0" rtl="0" algn="l">
              <a:spcBef>
                <a:spcPts val="0"/>
              </a:spcBef>
              <a:spcAft>
                <a:spcPts val="0"/>
              </a:spcAft>
              <a:buNone/>
            </a:pPr>
            <a:r>
              <a:t/>
            </a:r>
            <a:endParaRPr>
              <a:solidFill>
                <a:schemeClr val="dk2"/>
              </a:solidFill>
              <a:latin typeface="Roboto Thin"/>
              <a:ea typeface="Roboto Thin"/>
              <a:cs typeface="Roboto Thin"/>
              <a:sym typeface="Roboto Thin"/>
            </a:endParaRPr>
          </a:p>
          <a:p>
            <a:pPr indent="0" lvl="0" marL="0" rtl="0" algn="l">
              <a:spcBef>
                <a:spcPts val="0"/>
              </a:spcBef>
              <a:spcAft>
                <a:spcPts val="0"/>
              </a:spcAft>
              <a:buNone/>
            </a:pPr>
            <a:r>
              <a:rPr lang="en" sz="1800">
                <a:solidFill>
                  <a:schemeClr val="dk2"/>
                </a:solidFill>
                <a:latin typeface="Roboto Thin"/>
                <a:ea typeface="Roboto Thin"/>
                <a:cs typeface="Roboto Thin"/>
                <a:sym typeface="Roboto Thin"/>
              </a:rPr>
              <a:t>Link your prior slide (Operations overview) to this vision. Your people/expertise/etc. A</a:t>
            </a:r>
            <a:r>
              <a:rPr lang="en" sz="1800">
                <a:solidFill>
                  <a:schemeClr val="dk2"/>
                </a:solidFill>
                <a:latin typeface="Roboto Thin"/>
                <a:ea typeface="Roboto Thin"/>
                <a:cs typeface="Roboto Thin"/>
                <a:sym typeface="Roboto Thin"/>
              </a:rPr>
              <a:t>re key to unlocking this vision…</a:t>
            </a:r>
            <a:endParaRPr sz="1800">
              <a:solidFill>
                <a:schemeClr val="dk2"/>
              </a:solidFill>
              <a:latin typeface="Roboto Thin"/>
              <a:ea typeface="Roboto Thin"/>
              <a:cs typeface="Roboto Thin"/>
              <a:sym typeface="Roboto Thin"/>
            </a:endParaRPr>
          </a:p>
          <a:p>
            <a:pPr indent="0" lvl="0" marL="0" rtl="0" algn="l">
              <a:spcBef>
                <a:spcPts val="0"/>
              </a:spcBef>
              <a:spcAft>
                <a:spcPts val="0"/>
              </a:spcAft>
              <a:buNone/>
            </a:pPr>
            <a:r>
              <a:t/>
            </a:r>
            <a:endParaRPr>
              <a:solidFill>
                <a:schemeClr val="dk2"/>
              </a:solidFill>
              <a:latin typeface="Roboto Thin"/>
              <a:ea typeface="Roboto Thin"/>
              <a:cs typeface="Roboto Thin"/>
              <a:sym typeface="Roboto Thin"/>
            </a:endParaRPr>
          </a:p>
          <a:p>
            <a:pPr indent="0" lvl="0" marL="0" rtl="0" algn="l">
              <a:spcBef>
                <a:spcPts val="0"/>
              </a:spcBef>
              <a:spcAft>
                <a:spcPts val="0"/>
              </a:spcAft>
              <a:buNone/>
            </a:pPr>
            <a:r>
              <a:rPr lang="en" sz="1800">
                <a:solidFill>
                  <a:schemeClr val="dk2"/>
                </a:solidFill>
                <a:latin typeface="Roboto Thin"/>
                <a:ea typeface="Roboto Thin"/>
                <a:cs typeface="Roboto Thin"/>
                <a:sym typeface="Roboto Thin"/>
              </a:rPr>
              <a:t>Aim to “activate the investor’s enthusiasm”. </a:t>
            </a:r>
            <a:endParaRPr sz="1800">
              <a:solidFill>
                <a:schemeClr val="dk2"/>
              </a:solidFill>
              <a:latin typeface="Roboto Thin"/>
              <a:ea typeface="Roboto Thin"/>
              <a:cs typeface="Roboto Thin"/>
              <a:sym typeface="Roboto Thin"/>
            </a:endParaRPr>
          </a:p>
          <a:p>
            <a:pPr indent="0" lvl="0" marL="0" rtl="0" algn="l">
              <a:spcBef>
                <a:spcPts val="0"/>
              </a:spcBef>
              <a:spcAft>
                <a:spcPts val="0"/>
              </a:spcAft>
              <a:buNone/>
            </a:pPr>
            <a:r>
              <a:t/>
            </a:r>
            <a:endParaRPr>
              <a:solidFill>
                <a:schemeClr val="dk2"/>
              </a:solidFill>
              <a:latin typeface="Roboto Thin"/>
              <a:ea typeface="Roboto Thin"/>
              <a:cs typeface="Roboto Thin"/>
              <a:sym typeface="Roboto Thin"/>
            </a:endParaRPr>
          </a:p>
          <a:p>
            <a:pPr indent="0" lvl="0" marL="0" rtl="0" algn="l">
              <a:spcBef>
                <a:spcPts val="0"/>
              </a:spcBef>
              <a:spcAft>
                <a:spcPts val="0"/>
              </a:spcAft>
              <a:buNone/>
            </a:pPr>
            <a:r>
              <a:rPr lang="en" sz="1800">
                <a:solidFill>
                  <a:schemeClr val="dk2"/>
                </a:solidFill>
                <a:latin typeface="Roboto Thin"/>
                <a:ea typeface="Roboto Thin"/>
                <a:cs typeface="Roboto Thin"/>
                <a:sym typeface="Roboto Thin"/>
              </a:rPr>
              <a:t>Aim for the entire presentation to be around 25 slides, no more than 30. Effective CIMs can be as few as 16 pages, and give the prospective investor/buyer enough information to get them interested and potentially excited, but leave enough questions to want them to come back. Be careful. As you paint an optimistic picture, don’t stretch too far – you’ll lose credibility. Buyers are notoriously good at detecting “puffery” (aka “B.S.”) in the CIM. But don’t undersell your firm’s value. </a:t>
            </a:r>
            <a:endParaRPr sz="1800">
              <a:solidFill>
                <a:schemeClr val="dk2"/>
              </a:solidFill>
              <a:latin typeface="Roboto Thin"/>
              <a:ea typeface="Roboto Thin"/>
              <a:cs typeface="Roboto Thin"/>
              <a:sym typeface="Roboto Thin"/>
            </a:endParaRPr>
          </a:p>
          <a:p>
            <a:pPr indent="0" lvl="0" marL="0" rtl="0" algn="l">
              <a:spcBef>
                <a:spcPts val="0"/>
              </a:spcBef>
              <a:spcAft>
                <a:spcPts val="0"/>
              </a:spcAft>
              <a:buNone/>
            </a:pPr>
            <a:r>
              <a:t/>
            </a:r>
            <a:endParaRPr sz="1800">
              <a:solidFill>
                <a:schemeClr val="dk2"/>
              </a:solidFill>
              <a:latin typeface="Roboto Thin"/>
              <a:ea typeface="Roboto Thin"/>
              <a:cs typeface="Roboto Thin"/>
              <a:sym typeface="Roboto Thin"/>
            </a:endParaRPr>
          </a:p>
        </p:txBody>
      </p:sp>
      <p:pic>
        <p:nvPicPr>
          <p:cNvPr id="450" name="Google Shape;450;p38"/>
          <p:cNvPicPr preferRelativeResize="0"/>
          <p:nvPr/>
        </p:nvPicPr>
        <p:blipFill rotWithShape="1">
          <a:blip r:embed="rId3">
            <a:alphaModFix/>
          </a:blip>
          <a:srcRect b="73737" l="22723" r="24369" t="0"/>
          <a:stretch/>
        </p:blipFill>
        <p:spPr>
          <a:xfrm>
            <a:off x="7401525" y="4619700"/>
            <a:ext cx="1586026" cy="4428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pic>
        <p:nvPicPr>
          <p:cNvPr id="455" name="Google Shape;455;p39"/>
          <p:cNvPicPr preferRelativeResize="0"/>
          <p:nvPr/>
        </p:nvPicPr>
        <p:blipFill rotWithShape="1">
          <a:blip r:embed="rId3">
            <a:alphaModFix amt="16000"/>
          </a:blip>
          <a:srcRect b="16485" l="0" r="66161" t="0"/>
          <a:stretch/>
        </p:blipFill>
        <p:spPr>
          <a:xfrm>
            <a:off x="2288" y="42150"/>
            <a:ext cx="4353199" cy="5143499"/>
          </a:xfrm>
          <a:prstGeom prst="rect">
            <a:avLst/>
          </a:prstGeom>
          <a:noFill/>
          <a:ln>
            <a:noFill/>
          </a:ln>
        </p:spPr>
      </p:pic>
      <p:sp>
        <p:nvSpPr>
          <p:cNvPr id="456" name="Google Shape;456;p39"/>
          <p:cNvSpPr/>
          <p:nvPr/>
        </p:nvSpPr>
        <p:spPr>
          <a:xfrm>
            <a:off x="3590725" y="0"/>
            <a:ext cx="5553300" cy="647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39"/>
          <p:cNvSpPr/>
          <p:nvPr/>
        </p:nvSpPr>
        <p:spPr>
          <a:xfrm>
            <a:off x="10450600" y="3660950"/>
            <a:ext cx="5662500" cy="1371600"/>
          </a:xfrm>
          <a:prstGeom prst="homePlate">
            <a:avLst>
              <a:gd fmla="val 50000" name="adj"/>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58" name="Google Shape;458;p39"/>
          <p:cNvPicPr preferRelativeResize="0"/>
          <p:nvPr/>
        </p:nvPicPr>
        <p:blipFill rotWithShape="1">
          <a:blip r:embed="rId4">
            <a:alphaModFix/>
          </a:blip>
          <a:srcRect b="42351" l="16875" r="19704" t="12550"/>
          <a:stretch/>
        </p:blipFill>
        <p:spPr>
          <a:xfrm>
            <a:off x="15350950" y="3798351"/>
            <a:ext cx="2717425" cy="1087001"/>
          </a:xfrm>
          <a:prstGeom prst="rect">
            <a:avLst/>
          </a:prstGeom>
          <a:noFill/>
          <a:ln>
            <a:noFill/>
          </a:ln>
        </p:spPr>
      </p:pic>
      <p:sp>
        <p:nvSpPr>
          <p:cNvPr id="459" name="Google Shape;459;p39"/>
          <p:cNvSpPr txBox="1"/>
          <p:nvPr/>
        </p:nvSpPr>
        <p:spPr>
          <a:xfrm>
            <a:off x="9715800" y="4803800"/>
            <a:ext cx="498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200">
                <a:solidFill>
                  <a:schemeClr val="dk1"/>
                </a:solidFill>
                <a:latin typeface="Calibri"/>
                <a:ea typeface="Calibri"/>
                <a:cs typeface="Calibri"/>
                <a:sym typeface="Calibri"/>
              </a:rPr>
              <a:t>ShadowHornet’s outcome and execution focus leads to exceptional results</a:t>
            </a:r>
            <a:r>
              <a:rPr i="1" lang="en">
                <a:solidFill>
                  <a:srgbClr val="C2C2C2"/>
                </a:solidFill>
                <a:latin typeface="Calibri"/>
                <a:ea typeface="Calibri"/>
                <a:cs typeface="Calibri"/>
                <a:sym typeface="Calibri"/>
              </a:rPr>
              <a:t> </a:t>
            </a:r>
            <a:endParaRPr i="1">
              <a:solidFill>
                <a:srgbClr val="C2C2C2"/>
              </a:solidFill>
              <a:latin typeface="Calibri"/>
              <a:ea typeface="Calibri"/>
              <a:cs typeface="Calibri"/>
              <a:sym typeface="Calibri"/>
            </a:endParaRPr>
          </a:p>
        </p:txBody>
      </p:sp>
      <p:pic>
        <p:nvPicPr>
          <p:cNvPr id="460" name="Google Shape;460;p39"/>
          <p:cNvPicPr preferRelativeResize="0"/>
          <p:nvPr/>
        </p:nvPicPr>
        <p:blipFill rotWithShape="1">
          <a:blip r:embed="rId5">
            <a:alphaModFix/>
          </a:blip>
          <a:srcRect b="11394" l="0" r="79235" t="0"/>
          <a:stretch/>
        </p:blipFill>
        <p:spPr>
          <a:xfrm>
            <a:off x="275175" y="0"/>
            <a:ext cx="1081699" cy="897950"/>
          </a:xfrm>
          <a:prstGeom prst="rect">
            <a:avLst/>
          </a:prstGeom>
          <a:noFill/>
          <a:ln>
            <a:noFill/>
          </a:ln>
        </p:spPr>
      </p:pic>
      <p:pic>
        <p:nvPicPr>
          <p:cNvPr id="461" name="Google Shape;461;p39"/>
          <p:cNvPicPr preferRelativeResize="0"/>
          <p:nvPr/>
        </p:nvPicPr>
        <p:blipFill rotWithShape="1">
          <a:blip r:embed="rId5">
            <a:alphaModFix/>
          </a:blip>
          <a:srcRect b="53961" l="24283" r="4979" t="0"/>
          <a:stretch/>
        </p:blipFill>
        <p:spPr>
          <a:xfrm>
            <a:off x="1399577" y="42140"/>
            <a:ext cx="4280192" cy="541937"/>
          </a:xfrm>
          <a:prstGeom prst="rect">
            <a:avLst/>
          </a:prstGeom>
          <a:noFill/>
          <a:ln>
            <a:noFill/>
          </a:ln>
        </p:spPr>
      </p:pic>
      <p:sp>
        <p:nvSpPr>
          <p:cNvPr id="462" name="Google Shape;462;p39"/>
          <p:cNvSpPr/>
          <p:nvPr/>
        </p:nvSpPr>
        <p:spPr>
          <a:xfrm>
            <a:off x="6031950" y="647100"/>
            <a:ext cx="3071100" cy="44964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39"/>
          <p:cNvSpPr txBox="1"/>
          <p:nvPr/>
        </p:nvSpPr>
        <p:spPr>
          <a:xfrm>
            <a:off x="844800" y="762925"/>
            <a:ext cx="7454400" cy="108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dk1"/>
                </a:solidFill>
                <a:latin typeface="Roboto Thin"/>
                <a:ea typeface="Roboto Thin"/>
                <a:cs typeface="Roboto Thin"/>
                <a:sym typeface="Roboto Thin"/>
              </a:rPr>
              <a:t>Any questions? We’re here for you. We’ve helped 27 clients expand, finance, and sell their businesses. </a:t>
            </a:r>
            <a:r>
              <a:rPr lang="en" sz="2000">
                <a:solidFill>
                  <a:schemeClr val="dk1"/>
                </a:solidFill>
                <a:latin typeface="Roboto Thin"/>
                <a:ea typeface="Roboto Thin"/>
                <a:cs typeface="Roboto Thin"/>
                <a:sym typeface="Roboto Thin"/>
              </a:rPr>
              <a:t>Let’s collaborate on solving your toughest problems </a:t>
            </a:r>
            <a:r>
              <a:rPr lang="en" sz="2000">
                <a:solidFill>
                  <a:srgbClr val="FF9900"/>
                </a:solidFill>
                <a:latin typeface="Roboto Thin"/>
                <a:ea typeface="Roboto Thin"/>
                <a:cs typeface="Roboto Thin"/>
                <a:sym typeface="Roboto Thin"/>
              </a:rPr>
              <a:t>today</a:t>
            </a:r>
            <a:r>
              <a:rPr lang="en" sz="2000">
                <a:solidFill>
                  <a:schemeClr val="dk1"/>
                </a:solidFill>
                <a:latin typeface="Roboto Thin"/>
                <a:ea typeface="Roboto Thin"/>
                <a:cs typeface="Roboto Thin"/>
                <a:sym typeface="Roboto Thin"/>
              </a:rPr>
              <a:t>!</a:t>
            </a:r>
            <a:endParaRPr sz="2000">
              <a:solidFill>
                <a:schemeClr val="dk1"/>
              </a:solidFill>
              <a:latin typeface="Roboto Thin"/>
              <a:ea typeface="Roboto Thin"/>
              <a:cs typeface="Roboto Thin"/>
              <a:sym typeface="Roboto Thin"/>
            </a:endParaRPr>
          </a:p>
          <a:p>
            <a:pPr indent="0" lvl="0" marL="0" rtl="0" algn="ctr">
              <a:spcBef>
                <a:spcPts val="0"/>
              </a:spcBef>
              <a:spcAft>
                <a:spcPts val="0"/>
              </a:spcAft>
              <a:buNone/>
            </a:pPr>
            <a:r>
              <a:rPr lang="en" sz="1700">
                <a:solidFill>
                  <a:schemeClr val="lt1"/>
                </a:solidFill>
                <a:latin typeface="Calibri"/>
                <a:ea typeface="Calibri"/>
                <a:cs typeface="Calibri"/>
                <a:sym typeface="Calibri"/>
              </a:rPr>
              <a:t>  </a:t>
            </a:r>
            <a:endParaRPr sz="1700">
              <a:solidFill>
                <a:schemeClr val="lt1"/>
              </a:solidFill>
              <a:latin typeface="Calibri"/>
              <a:ea typeface="Calibri"/>
              <a:cs typeface="Calibri"/>
              <a:sym typeface="Calibri"/>
            </a:endParaRPr>
          </a:p>
          <a:p>
            <a:pPr indent="0" lvl="0" marL="0" rtl="0" algn="l">
              <a:spcBef>
                <a:spcPts val="0"/>
              </a:spcBef>
              <a:spcAft>
                <a:spcPts val="0"/>
              </a:spcAft>
              <a:buNone/>
            </a:pPr>
            <a:r>
              <a:t/>
            </a:r>
            <a:endParaRPr sz="1700">
              <a:solidFill>
                <a:schemeClr val="lt1"/>
              </a:solidFill>
              <a:latin typeface="Calibri"/>
              <a:ea typeface="Calibri"/>
              <a:cs typeface="Calibri"/>
              <a:sym typeface="Calibri"/>
            </a:endParaRPr>
          </a:p>
          <a:p>
            <a:pPr indent="0" lvl="0" marL="0" rtl="0" algn="l">
              <a:spcBef>
                <a:spcPts val="0"/>
              </a:spcBef>
              <a:spcAft>
                <a:spcPts val="0"/>
              </a:spcAft>
              <a:buNone/>
            </a:pPr>
            <a:r>
              <a:t/>
            </a:r>
            <a:endParaRPr sz="1700">
              <a:solidFill>
                <a:schemeClr val="lt1"/>
              </a:solidFill>
              <a:latin typeface="Calibri"/>
              <a:ea typeface="Calibri"/>
              <a:cs typeface="Calibri"/>
              <a:sym typeface="Calibri"/>
            </a:endParaRPr>
          </a:p>
        </p:txBody>
      </p:sp>
      <p:sp>
        <p:nvSpPr>
          <p:cNvPr id="464" name="Google Shape;464;p39"/>
          <p:cNvSpPr/>
          <p:nvPr/>
        </p:nvSpPr>
        <p:spPr>
          <a:xfrm>
            <a:off x="4326275" y="1965638"/>
            <a:ext cx="1711500" cy="1933200"/>
          </a:xfrm>
          <a:prstGeom prst="roundRect">
            <a:avLst>
              <a:gd fmla="val 16667" name="adj"/>
            </a:avLst>
          </a:prstGeom>
          <a:solidFill>
            <a:srgbClr val="351C75"/>
          </a:solidFill>
          <a:ln>
            <a:noFill/>
          </a:ln>
          <a:effectLst>
            <a:outerShdw blurRad="57150" rotWithShape="0" algn="bl" dir="5400000" dist="104775">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Roboto"/>
                <a:ea typeface="Roboto"/>
                <a:cs typeface="Roboto"/>
                <a:sym typeface="Roboto"/>
              </a:rPr>
              <a:t>Operational Efficiency and Scaling  Solutions</a:t>
            </a:r>
            <a:endParaRPr b="1" sz="1600">
              <a:solidFill>
                <a:srgbClr val="FFFFFF"/>
              </a:solidFill>
              <a:latin typeface="Roboto"/>
              <a:ea typeface="Roboto"/>
              <a:cs typeface="Roboto"/>
              <a:sym typeface="Roboto"/>
            </a:endParaRPr>
          </a:p>
        </p:txBody>
      </p:sp>
      <p:sp>
        <p:nvSpPr>
          <p:cNvPr id="465" name="Google Shape;465;p39"/>
          <p:cNvSpPr/>
          <p:nvPr/>
        </p:nvSpPr>
        <p:spPr>
          <a:xfrm>
            <a:off x="2402325" y="1943288"/>
            <a:ext cx="1711500" cy="1977900"/>
          </a:xfrm>
          <a:prstGeom prst="roundRect">
            <a:avLst>
              <a:gd fmla="val 16667" name="adj"/>
            </a:avLst>
          </a:prstGeom>
          <a:solidFill>
            <a:srgbClr val="FF9900"/>
          </a:solidFill>
          <a:ln>
            <a:noFill/>
          </a:ln>
          <a:effectLst>
            <a:outerShdw blurRad="57150" rotWithShape="0" algn="bl" dir="5400000" dist="104775">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b="1">
              <a:latin typeface="Roboto"/>
              <a:ea typeface="Roboto"/>
              <a:cs typeface="Roboto"/>
              <a:sym typeface="Roboto"/>
            </a:endParaRPr>
          </a:p>
          <a:p>
            <a:pPr indent="0" lvl="0" marL="0" rtl="0" algn="ctr">
              <a:spcBef>
                <a:spcPts val="0"/>
              </a:spcBef>
              <a:spcAft>
                <a:spcPts val="0"/>
              </a:spcAft>
              <a:buNone/>
            </a:pPr>
            <a:r>
              <a:rPr b="1" lang="en" sz="1600">
                <a:latin typeface="Roboto"/>
                <a:ea typeface="Roboto"/>
                <a:cs typeface="Roboto"/>
                <a:sym typeface="Roboto"/>
              </a:rPr>
              <a:t> </a:t>
            </a:r>
            <a:endParaRPr b="1" sz="1600">
              <a:latin typeface="Roboto"/>
              <a:ea typeface="Roboto"/>
              <a:cs typeface="Roboto"/>
              <a:sym typeface="Roboto"/>
            </a:endParaRPr>
          </a:p>
          <a:p>
            <a:pPr indent="0" lvl="0" marL="0" rtl="0" algn="ctr">
              <a:spcBef>
                <a:spcPts val="0"/>
              </a:spcBef>
              <a:spcAft>
                <a:spcPts val="0"/>
              </a:spcAft>
              <a:buNone/>
            </a:pPr>
            <a:r>
              <a:rPr b="1" lang="en" sz="1600">
                <a:latin typeface="Roboto"/>
                <a:ea typeface="Roboto"/>
                <a:cs typeface="Roboto"/>
                <a:sym typeface="Roboto"/>
              </a:rPr>
              <a:t>EBITDA recovery and valuation enhancement </a:t>
            </a:r>
            <a:endParaRPr b="1" sz="1600">
              <a:latin typeface="Roboto"/>
              <a:ea typeface="Roboto"/>
              <a:cs typeface="Roboto"/>
              <a:sym typeface="Roboto"/>
            </a:endParaRPr>
          </a:p>
          <a:p>
            <a:pPr indent="0" lvl="0" marL="0" rtl="0" algn="ctr">
              <a:spcBef>
                <a:spcPts val="0"/>
              </a:spcBef>
              <a:spcAft>
                <a:spcPts val="0"/>
              </a:spcAft>
              <a:buNone/>
            </a:pPr>
            <a:r>
              <a:t/>
            </a:r>
            <a:endParaRPr b="1" sz="1000">
              <a:latin typeface="Roboto"/>
              <a:ea typeface="Roboto"/>
              <a:cs typeface="Roboto"/>
              <a:sym typeface="Roboto"/>
            </a:endParaRPr>
          </a:p>
          <a:p>
            <a:pPr indent="0" lvl="0" marL="0" rtl="0" algn="ctr">
              <a:spcBef>
                <a:spcPts val="0"/>
              </a:spcBef>
              <a:spcAft>
                <a:spcPts val="0"/>
              </a:spcAft>
              <a:buNone/>
            </a:pPr>
            <a:r>
              <a:t/>
            </a:r>
            <a:endParaRPr b="1">
              <a:latin typeface="Roboto"/>
              <a:ea typeface="Roboto"/>
              <a:cs typeface="Roboto"/>
              <a:sym typeface="Roboto"/>
            </a:endParaRPr>
          </a:p>
        </p:txBody>
      </p:sp>
      <p:sp>
        <p:nvSpPr>
          <p:cNvPr id="466" name="Google Shape;466;p39"/>
          <p:cNvSpPr/>
          <p:nvPr/>
        </p:nvSpPr>
        <p:spPr>
          <a:xfrm>
            <a:off x="431975" y="1965638"/>
            <a:ext cx="1711500" cy="1933200"/>
          </a:xfrm>
          <a:prstGeom prst="roundRect">
            <a:avLst>
              <a:gd fmla="val 16667" name="adj"/>
            </a:avLst>
          </a:prstGeom>
          <a:solidFill>
            <a:srgbClr val="3C78D8"/>
          </a:solidFill>
          <a:ln>
            <a:noFill/>
          </a:ln>
          <a:effectLst>
            <a:outerShdw blurRad="57150" rotWithShape="0" algn="bl" dir="5400000" dist="104775">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b="1">
              <a:solidFill>
                <a:schemeClr val="lt1"/>
              </a:solidFill>
              <a:latin typeface="Roboto"/>
              <a:ea typeface="Roboto"/>
              <a:cs typeface="Roboto"/>
              <a:sym typeface="Roboto"/>
            </a:endParaRPr>
          </a:p>
          <a:p>
            <a:pPr indent="0" lvl="0" marL="0" rtl="0" algn="ctr">
              <a:spcBef>
                <a:spcPts val="0"/>
              </a:spcBef>
              <a:spcAft>
                <a:spcPts val="0"/>
              </a:spcAft>
              <a:buNone/>
            </a:pPr>
            <a:r>
              <a:t/>
            </a:r>
            <a:endParaRPr b="1">
              <a:solidFill>
                <a:schemeClr val="lt1"/>
              </a:solidFill>
              <a:latin typeface="Roboto"/>
              <a:ea typeface="Roboto"/>
              <a:cs typeface="Roboto"/>
              <a:sym typeface="Roboto"/>
            </a:endParaRPr>
          </a:p>
          <a:p>
            <a:pPr indent="0" lvl="0" marL="0" rtl="0" algn="ctr">
              <a:spcBef>
                <a:spcPts val="0"/>
              </a:spcBef>
              <a:spcAft>
                <a:spcPts val="0"/>
              </a:spcAft>
              <a:buNone/>
            </a:pPr>
            <a:r>
              <a:rPr b="1" lang="en" sz="1600">
                <a:solidFill>
                  <a:schemeClr val="lt1"/>
                </a:solidFill>
                <a:latin typeface="Roboto"/>
                <a:ea typeface="Roboto"/>
                <a:cs typeface="Roboto"/>
                <a:sym typeface="Roboto"/>
              </a:rPr>
              <a:t>Buy and Sell Side M&amp;A Services</a:t>
            </a:r>
            <a:endParaRPr b="1" sz="1600">
              <a:solidFill>
                <a:schemeClr val="lt1"/>
              </a:solidFill>
              <a:latin typeface="Roboto"/>
              <a:ea typeface="Roboto"/>
              <a:cs typeface="Roboto"/>
              <a:sym typeface="Roboto"/>
            </a:endParaRPr>
          </a:p>
          <a:p>
            <a:pPr indent="0" lvl="0" marL="0" rtl="0" algn="ctr">
              <a:spcBef>
                <a:spcPts val="0"/>
              </a:spcBef>
              <a:spcAft>
                <a:spcPts val="0"/>
              </a:spcAft>
              <a:buNone/>
            </a:pPr>
            <a:r>
              <a:t/>
            </a:r>
            <a:endParaRPr b="1">
              <a:latin typeface="Roboto"/>
              <a:ea typeface="Roboto"/>
              <a:cs typeface="Roboto"/>
              <a:sym typeface="Roboto"/>
            </a:endParaRPr>
          </a:p>
          <a:p>
            <a:pPr indent="0" lvl="0" marL="0" rtl="0" algn="l">
              <a:spcBef>
                <a:spcPts val="0"/>
              </a:spcBef>
              <a:spcAft>
                <a:spcPts val="0"/>
              </a:spcAft>
              <a:buNone/>
            </a:pPr>
            <a:r>
              <a:t/>
            </a:r>
            <a:endParaRPr sz="1100">
              <a:latin typeface="Roboto"/>
              <a:ea typeface="Roboto"/>
              <a:cs typeface="Roboto"/>
              <a:sym typeface="Roboto"/>
            </a:endParaRPr>
          </a:p>
        </p:txBody>
      </p:sp>
      <p:pic>
        <p:nvPicPr>
          <p:cNvPr id="467" name="Google Shape;467;p39"/>
          <p:cNvPicPr preferRelativeResize="0"/>
          <p:nvPr/>
        </p:nvPicPr>
        <p:blipFill rotWithShape="1">
          <a:blip r:embed="rId6">
            <a:alphaModFix/>
          </a:blip>
          <a:srcRect b="7093" l="41768" r="36911" t="32889"/>
          <a:stretch/>
        </p:blipFill>
        <p:spPr>
          <a:xfrm>
            <a:off x="6502975" y="1466400"/>
            <a:ext cx="1905274" cy="3016999"/>
          </a:xfrm>
          <a:prstGeom prst="rect">
            <a:avLst/>
          </a:prstGeom>
          <a:noFill/>
          <a:ln>
            <a:noFill/>
          </a:ln>
        </p:spPr>
      </p:pic>
      <p:sp>
        <p:nvSpPr>
          <p:cNvPr id="468" name="Google Shape;468;p39"/>
          <p:cNvSpPr txBox="1"/>
          <p:nvPr/>
        </p:nvSpPr>
        <p:spPr>
          <a:xfrm>
            <a:off x="5872787" y="4302950"/>
            <a:ext cx="2934600" cy="54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rgbClr val="666666"/>
                </a:solidFill>
                <a:latin typeface="Roboto Thin"/>
                <a:ea typeface="Roboto Thin"/>
                <a:cs typeface="Roboto Thin"/>
                <a:sym typeface="Roboto Thin"/>
              </a:rPr>
              <a:t>Visit Shadow</a:t>
            </a:r>
            <a:r>
              <a:rPr i="1" lang="en">
                <a:solidFill>
                  <a:srgbClr val="FF9900"/>
                </a:solidFill>
                <a:latin typeface="Roboto Thin"/>
                <a:ea typeface="Roboto Thin"/>
                <a:cs typeface="Roboto Thin"/>
                <a:sym typeface="Roboto Thin"/>
              </a:rPr>
              <a:t>Hornet</a:t>
            </a:r>
            <a:r>
              <a:rPr lang="en">
                <a:solidFill>
                  <a:srgbClr val="666666"/>
                </a:solidFill>
                <a:latin typeface="Roboto Thin"/>
                <a:ea typeface="Roboto Thin"/>
                <a:cs typeface="Roboto Thin"/>
                <a:sym typeface="Roboto Thin"/>
              </a:rPr>
              <a:t>.com now to learn more!</a:t>
            </a:r>
            <a:endParaRPr>
              <a:solidFill>
                <a:srgbClr val="666666"/>
              </a:solidFill>
              <a:latin typeface="Roboto Thin"/>
              <a:ea typeface="Roboto Thin"/>
              <a:cs typeface="Roboto Thin"/>
              <a:sym typeface="Roboto Thin"/>
            </a:endParaRPr>
          </a:p>
          <a:p>
            <a:pPr indent="0" lvl="0" marL="0" rtl="0" algn="ctr">
              <a:spcBef>
                <a:spcPts val="0"/>
              </a:spcBef>
              <a:spcAft>
                <a:spcPts val="0"/>
              </a:spcAft>
              <a:buClr>
                <a:schemeClr val="dk1"/>
              </a:buClr>
              <a:buSzPts val="1100"/>
              <a:buFont typeface="Arial"/>
              <a:buNone/>
            </a:pPr>
            <a:r>
              <a:rPr lang="en">
                <a:solidFill>
                  <a:srgbClr val="666666"/>
                </a:solidFill>
                <a:latin typeface="Roboto Thin"/>
                <a:ea typeface="Roboto Thin"/>
                <a:cs typeface="Roboto Thin"/>
                <a:sym typeface="Roboto Thin"/>
              </a:rPr>
              <a:t>Or email: info@shadow</a:t>
            </a:r>
            <a:r>
              <a:rPr i="1" lang="en">
                <a:solidFill>
                  <a:srgbClr val="FF9900"/>
                </a:solidFill>
                <a:latin typeface="Roboto Thin"/>
                <a:ea typeface="Roboto Thin"/>
                <a:cs typeface="Roboto Thin"/>
                <a:sym typeface="Roboto Thin"/>
              </a:rPr>
              <a:t>hornet</a:t>
            </a:r>
            <a:r>
              <a:rPr lang="en">
                <a:solidFill>
                  <a:srgbClr val="666666"/>
                </a:solidFill>
                <a:latin typeface="Roboto Thin"/>
                <a:ea typeface="Roboto Thin"/>
                <a:cs typeface="Roboto Thin"/>
                <a:sym typeface="Roboto Thin"/>
              </a:rPr>
              <a:t>.com</a:t>
            </a:r>
            <a:endParaRPr sz="1200">
              <a:solidFill>
                <a:srgbClr val="666666"/>
              </a:solidFill>
              <a:latin typeface="Nunito"/>
              <a:ea typeface="Nunito"/>
              <a:cs typeface="Nunito"/>
              <a:sym typeface="Nunito"/>
            </a:endParaRPr>
          </a:p>
        </p:txBody>
      </p:sp>
      <p:sp>
        <p:nvSpPr>
          <p:cNvPr id="469" name="Google Shape;469;p39"/>
          <p:cNvSpPr txBox="1"/>
          <p:nvPr/>
        </p:nvSpPr>
        <p:spPr>
          <a:xfrm>
            <a:off x="486100" y="4104950"/>
            <a:ext cx="5445900" cy="73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750">
                <a:solidFill>
                  <a:schemeClr val="dk2"/>
                </a:solidFill>
                <a:latin typeface="Roboto Light"/>
                <a:ea typeface="Roboto Light"/>
                <a:cs typeface="Roboto Light"/>
                <a:sym typeface="Roboto Light"/>
              </a:rPr>
              <a:t>We Help Business Buyers and Sellers </a:t>
            </a:r>
            <a:r>
              <a:rPr b="1" lang="en" sz="1750">
                <a:solidFill>
                  <a:srgbClr val="F5931D"/>
                </a:solidFill>
                <a:latin typeface="Roboto"/>
                <a:ea typeface="Roboto"/>
                <a:cs typeface="Roboto"/>
                <a:sym typeface="Roboto"/>
              </a:rPr>
              <a:t>Achieve More</a:t>
            </a:r>
            <a:endParaRPr b="1" sz="1750">
              <a:solidFill>
                <a:srgbClr val="F5931D"/>
              </a:solidFill>
              <a:latin typeface="Roboto"/>
              <a:ea typeface="Roboto"/>
              <a:cs typeface="Roboto"/>
              <a:sym typeface="Robo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40"/>
          <p:cNvSpPr/>
          <p:nvPr/>
        </p:nvSpPr>
        <p:spPr>
          <a:xfrm>
            <a:off x="0" y="0"/>
            <a:ext cx="9144000" cy="38505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40"/>
          <p:cNvSpPr txBox="1"/>
          <p:nvPr/>
        </p:nvSpPr>
        <p:spPr>
          <a:xfrm>
            <a:off x="2881575" y="1555600"/>
            <a:ext cx="5035500" cy="15108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lang="en" sz="6000">
                <a:solidFill>
                  <a:schemeClr val="lt1"/>
                </a:solidFill>
                <a:latin typeface="Franklin Gothic"/>
                <a:ea typeface="Franklin Gothic"/>
                <a:cs typeface="Franklin Gothic"/>
                <a:sym typeface="Franklin Gothic"/>
              </a:rPr>
              <a:t>Got M&amp;A?</a:t>
            </a:r>
            <a:endParaRPr b="1" sz="6000">
              <a:solidFill>
                <a:schemeClr val="lt1"/>
              </a:solidFill>
              <a:latin typeface="Franklin Gothic"/>
              <a:ea typeface="Franklin Gothic"/>
              <a:cs typeface="Franklin Gothic"/>
              <a:sym typeface="Franklin Gothic"/>
            </a:endParaRPr>
          </a:p>
        </p:txBody>
      </p:sp>
      <p:sp>
        <p:nvSpPr>
          <p:cNvPr id="476" name="Google Shape;476;p40"/>
          <p:cNvSpPr/>
          <p:nvPr/>
        </p:nvSpPr>
        <p:spPr>
          <a:xfrm>
            <a:off x="4110275" y="3935050"/>
            <a:ext cx="1079100" cy="1012500"/>
          </a:xfrm>
          <a:prstGeom prst="roundRect">
            <a:avLst>
              <a:gd fmla="val 16667" name="adj"/>
            </a:avLst>
          </a:prstGeom>
          <a:solidFill>
            <a:srgbClr val="FF9900"/>
          </a:solidFill>
          <a:ln>
            <a:noFill/>
          </a:ln>
          <a:effectLst>
            <a:outerShdw blurRad="57150" rotWithShape="0" algn="bl" dir="5400000" dist="142875">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b="1">
              <a:latin typeface="Roboto"/>
              <a:ea typeface="Roboto"/>
              <a:cs typeface="Roboto"/>
              <a:sym typeface="Roboto"/>
            </a:endParaRPr>
          </a:p>
          <a:p>
            <a:pPr indent="0" lvl="0" marL="0" rtl="0" algn="ctr">
              <a:spcBef>
                <a:spcPts val="0"/>
              </a:spcBef>
              <a:spcAft>
                <a:spcPts val="0"/>
              </a:spcAft>
              <a:buNone/>
            </a:pPr>
            <a:r>
              <a:rPr b="1" lang="en" sz="1600">
                <a:latin typeface="Roboto"/>
                <a:ea typeface="Roboto"/>
                <a:cs typeface="Roboto"/>
                <a:sym typeface="Roboto"/>
              </a:rPr>
              <a:t> </a:t>
            </a:r>
            <a:endParaRPr b="1" sz="1600">
              <a:latin typeface="Roboto"/>
              <a:ea typeface="Roboto"/>
              <a:cs typeface="Roboto"/>
              <a:sym typeface="Roboto"/>
            </a:endParaRPr>
          </a:p>
          <a:p>
            <a:pPr indent="0" lvl="0" marL="0" rtl="0" algn="ctr">
              <a:spcBef>
                <a:spcPts val="0"/>
              </a:spcBef>
              <a:spcAft>
                <a:spcPts val="0"/>
              </a:spcAft>
              <a:buNone/>
            </a:pPr>
            <a:r>
              <a:rPr lang="en" sz="1000">
                <a:latin typeface="Roboto Light"/>
                <a:ea typeface="Roboto Light"/>
                <a:cs typeface="Roboto Light"/>
                <a:sym typeface="Roboto Light"/>
              </a:rPr>
              <a:t>EBITDA recovery and valuation enhancement </a:t>
            </a:r>
            <a:endParaRPr sz="1000">
              <a:latin typeface="Roboto Light"/>
              <a:ea typeface="Roboto Light"/>
              <a:cs typeface="Roboto Light"/>
              <a:sym typeface="Roboto Light"/>
            </a:endParaRPr>
          </a:p>
          <a:p>
            <a:pPr indent="0" lvl="0" marL="0" rtl="0" algn="ctr">
              <a:spcBef>
                <a:spcPts val="0"/>
              </a:spcBef>
              <a:spcAft>
                <a:spcPts val="0"/>
              </a:spcAft>
              <a:buNone/>
            </a:pPr>
            <a:r>
              <a:t/>
            </a:r>
            <a:endParaRPr b="1" sz="1000">
              <a:latin typeface="Roboto"/>
              <a:ea typeface="Roboto"/>
              <a:cs typeface="Roboto"/>
              <a:sym typeface="Roboto"/>
            </a:endParaRPr>
          </a:p>
          <a:p>
            <a:pPr indent="0" lvl="0" marL="0" rtl="0" algn="ctr">
              <a:spcBef>
                <a:spcPts val="0"/>
              </a:spcBef>
              <a:spcAft>
                <a:spcPts val="0"/>
              </a:spcAft>
              <a:buNone/>
            </a:pPr>
            <a:r>
              <a:t/>
            </a:r>
            <a:endParaRPr b="1">
              <a:latin typeface="Roboto"/>
              <a:ea typeface="Roboto"/>
              <a:cs typeface="Roboto"/>
              <a:sym typeface="Roboto"/>
            </a:endParaRPr>
          </a:p>
        </p:txBody>
      </p:sp>
      <p:sp>
        <p:nvSpPr>
          <p:cNvPr id="477" name="Google Shape;477;p40"/>
          <p:cNvSpPr/>
          <p:nvPr/>
        </p:nvSpPr>
        <p:spPr>
          <a:xfrm>
            <a:off x="2848325" y="3935050"/>
            <a:ext cx="1079100" cy="1012500"/>
          </a:xfrm>
          <a:prstGeom prst="roundRect">
            <a:avLst>
              <a:gd fmla="val 16667" name="adj"/>
            </a:avLst>
          </a:prstGeom>
          <a:solidFill>
            <a:srgbClr val="3C78D8"/>
          </a:solidFill>
          <a:ln>
            <a:noFill/>
          </a:ln>
          <a:effectLst>
            <a:outerShdw blurRad="57150" rotWithShape="0" algn="bl" dir="5400000" dist="142875">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b="1">
              <a:solidFill>
                <a:schemeClr val="lt1"/>
              </a:solidFill>
              <a:latin typeface="Roboto"/>
              <a:ea typeface="Roboto"/>
              <a:cs typeface="Roboto"/>
              <a:sym typeface="Roboto"/>
            </a:endParaRPr>
          </a:p>
          <a:p>
            <a:pPr indent="0" lvl="0" marL="0" rtl="0" algn="ctr">
              <a:spcBef>
                <a:spcPts val="0"/>
              </a:spcBef>
              <a:spcAft>
                <a:spcPts val="0"/>
              </a:spcAft>
              <a:buNone/>
            </a:pPr>
            <a:r>
              <a:t/>
            </a:r>
            <a:endParaRPr b="1">
              <a:solidFill>
                <a:schemeClr val="lt1"/>
              </a:solidFill>
              <a:latin typeface="Roboto"/>
              <a:ea typeface="Roboto"/>
              <a:cs typeface="Roboto"/>
              <a:sym typeface="Roboto"/>
            </a:endParaRPr>
          </a:p>
          <a:p>
            <a:pPr indent="0" lvl="0" marL="0" rtl="0" algn="ctr">
              <a:spcBef>
                <a:spcPts val="0"/>
              </a:spcBef>
              <a:spcAft>
                <a:spcPts val="0"/>
              </a:spcAft>
              <a:buNone/>
            </a:pPr>
            <a:r>
              <a:rPr lang="en" sz="1000">
                <a:solidFill>
                  <a:schemeClr val="lt1"/>
                </a:solidFill>
                <a:latin typeface="Roboto Light"/>
                <a:ea typeface="Roboto Light"/>
                <a:cs typeface="Roboto Light"/>
                <a:sym typeface="Roboto Light"/>
              </a:rPr>
              <a:t>Buy and Sell Side M&amp;A Services</a:t>
            </a:r>
            <a:endParaRPr sz="1000">
              <a:solidFill>
                <a:schemeClr val="lt1"/>
              </a:solidFill>
              <a:latin typeface="Roboto Light"/>
              <a:ea typeface="Roboto Light"/>
              <a:cs typeface="Roboto Light"/>
              <a:sym typeface="Roboto Light"/>
            </a:endParaRPr>
          </a:p>
          <a:p>
            <a:pPr indent="0" lvl="0" marL="0" rtl="0" algn="ctr">
              <a:spcBef>
                <a:spcPts val="0"/>
              </a:spcBef>
              <a:spcAft>
                <a:spcPts val="0"/>
              </a:spcAft>
              <a:buNone/>
            </a:pPr>
            <a:r>
              <a:t/>
            </a:r>
            <a:endParaRPr b="1">
              <a:latin typeface="Roboto"/>
              <a:ea typeface="Roboto"/>
              <a:cs typeface="Roboto"/>
              <a:sym typeface="Roboto"/>
            </a:endParaRPr>
          </a:p>
          <a:p>
            <a:pPr indent="0" lvl="0" marL="0" rtl="0" algn="l">
              <a:spcBef>
                <a:spcPts val="0"/>
              </a:spcBef>
              <a:spcAft>
                <a:spcPts val="0"/>
              </a:spcAft>
              <a:buNone/>
            </a:pPr>
            <a:r>
              <a:t/>
            </a:r>
            <a:endParaRPr sz="1100">
              <a:latin typeface="Roboto"/>
              <a:ea typeface="Roboto"/>
              <a:cs typeface="Roboto"/>
              <a:sym typeface="Roboto"/>
            </a:endParaRPr>
          </a:p>
        </p:txBody>
      </p:sp>
      <p:sp>
        <p:nvSpPr>
          <p:cNvPr id="478" name="Google Shape;478;p40"/>
          <p:cNvSpPr/>
          <p:nvPr/>
        </p:nvSpPr>
        <p:spPr>
          <a:xfrm>
            <a:off x="5372225" y="3935050"/>
            <a:ext cx="1079100" cy="1012500"/>
          </a:xfrm>
          <a:prstGeom prst="roundRect">
            <a:avLst>
              <a:gd fmla="val 16667" name="adj"/>
            </a:avLst>
          </a:prstGeom>
          <a:solidFill>
            <a:srgbClr val="351C75"/>
          </a:solidFill>
          <a:ln>
            <a:noFill/>
          </a:ln>
          <a:effectLst>
            <a:outerShdw blurRad="57150" rotWithShape="0" algn="bl" dir="5400000" dist="142875">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Light"/>
                <a:ea typeface="Roboto Light"/>
                <a:cs typeface="Roboto Light"/>
                <a:sym typeface="Roboto Light"/>
              </a:rPr>
              <a:t>Operational efficiency and scaling  solutions</a:t>
            </a:r>
            <a:endParaRPr sz="1000">
              <a:solidFill>
                <a:srgbClr val="FFFFFF"/>
              </a:solidFill>
              <a:latin typeface="Roboto Light"/>
              <a:ea typeface="Roboto Light"/>
              <a:cs typeface="Roboto Light"/>
              <a:sym typeface="Roboto Light"/>
            </a:endParaRPr>
          </a:p>
        </p:txBody>
      </p:sp>
      <p:pic>
        <p:nvPicPr>
          <p:cNvPr id="479" name="Google Shape;479;p40"/>
          <p:cNvPicPr preferRelativeResize="0"/>
          <p:nvPr/>
        </p:nvPicPr>
        <p:blipFill rotWithShape="1">
          <a:blip r:embed="rId3">
            <a:alphaModFix/>
          </a:blip>
          <a:srcRect b="11394" l="0" r="79235" t="0"/>
          <a:stretch/>
        </p:blipFill>
        <p:spPr>
          <a:xfrm>
            <a:off x="6713243" y="4623550"/>
            <a:ext cx="482093" cy="400200"/>
          </a:xfrm>
          <a:prstGeom prst="rect">
            <a:avLst/>
          </a:prstGeom>
          <a:noFill/>
          <a:ln>
            <a:noFill/>
          </a:ln>
        </p:spPr>
      </p:pic>
      <p:pic>
        <p:nvPicPr>
          <p:cNvPr id="480" name="Google Shape;480;p40"/>
          <p:cNvPicPr preferRelativeResize="0"/>
          <p:nvPr/>
        </p:nvPicPr>
        <p:blipFill rotWithShape="1">
          <a:blip r:embed="rId3">
            <a:alphaModFix/>
          </a:blip>
          <a:srcRect b="53959" l="24283" r="21404" t="0"/>
          <a:stretch/>
        </p:blipFill>
        <p:spPr>
          <a:xfrm>
            <a:off x="7236650" y="4623550"/>
            <a:ext cx="1623675" cy="267750"/>
          </a:xfrm>
          <a:prstGeom prst="rect">
            <a:avLst/>
          </a:prstGeom>
          <a:noFill/>
          <a:ln>
            <a:noFill/>
          </a:ln>
        </p:spPr>
      </p:pic>
      <p:sp>
        <p:nvSpPr>
          <p:cNvPr id="481" name="Google Shape;481;p40"/>
          <p:cNvSpPr txBox="1"/>
          <p:nvPr/>
        </p:nvSpPr>
        <p:spPr>
          <a:xfrm>
            <a:off x="6680725" y="3953950"/>
            <a:ext cx="2251500" cy="66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200">
                <a:solidFill>
                  <a:schemeClr val="dk2"/>
                </a:solidFill>
                <a:latin typeface="Roboto Light"/>
                <a:ea typeface="Roboto Light"/>
                <a:cs typeface="Roboto Light"/>
                <a:sym typeface="Roboto Light"/>
              </a:rPr>
              <a:t>For strategic and financial buyers, and </a:t>
            </a:r>
            <a:r>
              <a:rPr i="1" lang="en" sz="1200">
                <a:solidFill>
                  <a:srgbClr val="FF9900"/>
                </a:solidFill>
                <a:latin typeface="Roboto Light"/>
                <a:ea typeface="Roboto Light"/>
                <a:cs typeface="Roboto Light"/>
                <a:sym typeface="Roboto Light"/>
              </a:rPr>
              <a:t>lower mid market</a:t>
            </a:r>
            <a:r>
              <a:rPr i="1" lang="en" sz="1200">
                <a:solidFill>
                  <a:schemeClr val="dk2"/>
                </a:solidFill>
                <a:latin typeface="Roboto Light"/>
                <a:ea typeface="Roboto Light"/>
                <a:cs typeface="Roboto Light"/>
                <a:sym typeface="Roboto Light"/>
              </a:rPr>
              <a:t> sellers who want more…</a:t>
            </a:r>
            <a:endParaRPr>
              <a:solidFill>
                <a:schemeClr val="dk2"/>
              </a:solidFill>
              <a:latin typeface="Roboto Light"/>
              <a:ea typeface="Roboto Light"/>
              <a:cs typeface="Roboto Light"/>
              <a:sym typeface="Roboto Light"/>
            </a:endParaRPr>
          </a:p>
          <a:p>
            <a:pPr indent="0" lvl="0" marL="0" rtl="0" algn="l">
              <a:spcBef>
                <a:spcPts val="0"/>
              </a:spcBef>
              <a:spcAft>
                <a:spcPts val="0"/>
              </a:spcAft>
              <a:buNone/>
            </a:pPr>
            <a:r>
              <a:t/>
            </a:r>
            <a:endParaRPr sz="1800">
              <a:solidFill>
                <a:schemeClr val="dk2"/>
              </a:solidFill>
              <a:latin typeface="Roboto"/>
              <a:ea typeface="Roboto"/>
              <a:cs typeface="Roboto"/>
              <a:sym typeface="Roboto"/>
            </a:endParaRPr>
          </a:p>
        </p:txBody>
      </p:sp>
      <p:sp>
        <p:nvSpPr>
          <p:cNvPr id="482" name="Google Shape;482;p40"/>
          <p:cNvSpPr txBox="1"/>
          <p:nvPr/>
        </p:nvSpPr>
        <p:spPr>
          <a:xfrm>
            <a:off x="427125" y="4227700"/>
            <a:ext cx="2191800" cy="73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750">
                <a:solidFill>
                  <a:schemeClr val="dk2"/>
                </a:solidFill>
                <a:latin typeface="Roboto Light"/>
                <a:ea typeface="Roboto Light"/>
                <a:cs typeface="Roboto Light"/>
                <a:sym typeface="Roboto Light"/>
              </a:rPr>
              <a:t>We Help Business Buyers and Sellers </a:t>
            </a:r>
            <a:r>
              <a:rPr lang="en" sz="1750">
                <a:solidFill>
                  <a:srgbClr val="F5931D"/>
                </a:solidFill>
                <a:latin typeface="Roboto Light"/>
                <a:ea typeface="Roboto Light"/>
                <a:cs typeface="Roboto Light"/>
                <a:sym typeface="Roboto Light"/>
              </a:rPr>
              <a:t>Achieve More</a:t>
            </a:r>
            <a:endParaRPr sz="1750">
              <a:solidFill>
                <a:srgbClr val="F5931D"/>
              </a:solidFill>
              <a:latin typeface="Roboto Light"/>
              <a:ea typeface="Roboto Light"/>
              <a:cs typeface="Roboto Light"/>
              <a:sym typeface="Roboto Light"/>
            </a:endParaRPr>
          </a:p>
        </p:txBody>
      </p:sp>
      <p:pic>
        <p:nvPicPr>
          <p:cNvPr id="483" name="Google Shape;483;p40"/>
          <p:cNvPicPr preferRelativeResize="0"/>
          <p:nvPr/>
        </p:nvPicPr>
        <p:blipFill rotWithShape="1">
          <a:blip r:embed="rId3">
            <a:alphaModFix/>
          </a:blip>
          <a:srcRect b="11394" l="0" r="79235" t="0"/>
          <a:stretch/>
        </p:blipFill>
        <p:spPr>
          <a:xfrm>
            <a:off x="1281980" y="3890100"/>
            <a:ext cx="482093" cy="400200"/>
          </a:xfrm>
          <a:prstGeom prst="rect">
            <a:avLst/>
          </a:prstGeom>
          <a:noFill/>
          <a:ln>
            <a:noFill/>
          </a:ln>
        </p:spPr>
      </p:pic>
      <p:pic>
        <p:nvPicPr>
          <p:cNvPr id="484" name="Google Shape;484;p40"/>
          <p:cNvPicPr preferRelativeResize="0"/>
          <p:nvPr/>
        </p:nvPicPr>
        <p:blipFill>
          <a:blip r:embed="rId4">
            <a:alphaModFix/>
          </a:blip>
          <a:stretch>
            <a:fillRect/>
          </a:stretch>
        </p:blipFill>
        <p:spPr>
          <a:xfrm>
            <a:off x="7724100" y="2447750"/>
            <a:ext cx="1301875" cy="13018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41"/>
          <p:cNvSpPr txBox="1"/>
          <p:nvPr/>
        </p:nvSpPr>
        <p:spPr>
          <a:xfrm>
            <a:off x="5832300" y="4473250"/>
            <a:ext cx="30000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900">
                <a:solidFill>
                  <a:schemeClr val="lt1"/>
                </a:solidFill>
                <a:uFill>
                  <a:noFill/>
                </a:uFill>
                <a:latin typeface="Nunito ExtraBold"/>
                <a:ea typeface="Nunito ExtraBold"/>
                <a:cs typeface="Nunito ExtraBold"/>
                <a:sym typeface="Nunito ExtraBold"/>
                <a:hlinkClick r:id="rId3">
                  <a:extLst>
                    <a:ext uri="{A12FA001-AC4F-418D-AE19-62706E023703}">
                      <ahyp:hlinkClr val="tx"/>
                    </a:ext>
                  </a:extLst>
                </a:hlinkClick>
              </a:rPr>
              <a:t>Shadow</a:t>
            </a:r>
            <a:r>
              <a:rPr i="1" lang="en" sz="1900">
                <a:solidFill>
                  <a:srgbClr val="FF9900"/>
                </a:solidFill>
                <a:uFill>
                  <a:noFill/>
                </a:uFill>
                <a:latin typeface="Nunito ExtraBold"/>
                <a:ea typeface="Nunito ExtraBold"/>
                <a:cs typeface="Nunito ExtraBold"/>
                <a:sym typeface="Nunito ExtraBold"/>
                <a:hlinkClick r:id="rId4">
                  <a:extLst>
                    <a:ext uri="{A12FA001-AC4F-418D-AE19-62706E023703}">
                      <ahyp:hlinkClr val="tx"/>
                    </a:ext>
                  </a:extLst>
                </a:hlinkClick>
              </a:rPr>
              <a:t>Hornet</a:t>
            </a:r>
            <a:r>
              <a:rPr lang="en" sz="1900">
                <a:solidFill>
                  <a:srgbClr val="FF9900"/>
                </a:solidFill>
                <a:uFill>
                  <a:noFill/>
                </a:uFill>
                <a:latin typeface="Nunito ExtraBold"/>
                <a:ea typeface="Nunito ExtraBold"/>
                <a:cs typeface="Nunito ExtraBold"/>
                <a:sym typeface="Nunito ExtraBold"/>
                <a:hlinkClick r:id="rId5">
                  <a:extLst>
                    <a:ext uri="{A12FA001-AC4F-418D-AE19-62706E023703}">
                      <ahyp:hlinkClr val="tx"/>
                    </a:ext>
                  </a:extLst>
                </a:hlinkClick>
              </a:rPr>
              <a:t>.com</a:t>
            </a:r>
            <a:endParaRPr b="1" sz="2300">
              <a:solidFill>
                <a:schemeClr val="lt1"/>
              </a:solidFill>
            </a:endParaRPr>
          </a:p>
        </p:txBody>
      </p:sp>
      <p:grpSp>
        <p:nvGrpSpPr>
          <p:cNvPr id="490" name="Google Shape;490;p41"/>
          <p:cNvGrpSpPr/>
          <p:nvPr/>
        </p:nvGrpSpPr>
        <p:grpSpPr>
          <a:xfrm>
            <a:off x="414100" y="277450"/>
            <a:ext cx="5420376" cy="1156350"/>
            <a:chOff x="3200900" y="1297025"/>
            <a:chExt cx="5420376" cy="1156350"/>
          </a:xfrm>
        </p:grpSpPr>
        <p:pic>
          <p:nvPicPr>
            <p:cNvPr id="491" name="Google Shape;491;p41"/>
            <p:cNvPicPr preferRelativeResize="0"/>
            <p:nvPr/>
          </p:nvPicPr>
          <p:blipFill rotWithShape="1">
            <a:blip r:embed="rId6">
              <a:alphaModFix/>
            </a:blip>
            <a:srcRect b="7808" l="0" r="79235" t="0"/>
            <a:stretch/>
          </p:blipFill>
          <p:spPr>
            <a:xfrm>
              <a:off x="3200900" y="1297025"/>
              <a:ext cx="1294749" cy="1156350"/>
            </a:xfrm>
            <a:prstGeom prst="rect">
              <a:avLst/>
            </a:prstGeom>
            <a:noFill/>
            <a:ln>
              <a:noFill/>
            </a:ln>
          </p:spPr>
        </p:pic>
        <p:pic>
          <p:nvPicPr>
            <p:cNvPr id="492" name="Google Shape;492;p41"/>
            <p:cNvPicPr preferRelativeResize="0"/>
            <p:nvPr/>
          </p:nvPicPr>
          <p:blipFill rotWithShape="1">
            <a:blip r:embed="rId6">
              <a:alphaModFix/>
            </a:blip>
            <a:srcRect b="53961" l="24283" r="11029" t="0"/>
            <a:stretch/>
          </p:blipFill>
          <p:spPr>
            <a:xfrm>
              <a:off x="4587800" y="1368125"/>
              <a:ext cx="4033476" cy="577450"/>
            </a:xfrm>
            <a:prstGeom prst="rect">
              <a:avLst/>
            </a:prstGeom>
            <a:noFill/>
            <a:ln>
              <a:noFill/>
            </a:ln>
          </p:spPr>
        </p:pic>
      </p:grpSp>
      <p:sp>
        <p:nvSpPr>
          <p:cNvPr id="493" name="Google Shape;493;p41"/>
          <p:cNvSpPr txBox="1"/>
          <p:nvPr/>
        </p:nvSpPr>
        <p:spPr>
          <a:xfrm>
            <a:off x="1811050" y="1874350"/>
            <a:ext cx="3486300" cy="73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2"/>
                </a:solidFill>
                <a:latin typeface="Roboto Light"/>
                <a:ea typeface="Roboto Light"/>
                <a:cs typeface="Roboto Light"/>
                <a:sym typeface="Roboto Light"/>
              </a:rPr>
              <a:t>We Help Business Buyers and Sellers </a:t>
            </a:r>
            <a:r>
              <a:rPr b="1" lang="en" sz="2000">
                <a:solidFill>
                  <a:srgbClr val="F5931D"/>
                </a:solidFill>
                <a:latin typeface="Roboto"/>
                <a:ea typeface="Roboto"/>
                <a:cs typeface="Roboto"/>
                <a:sym typeface="Roboto"/>
              </a:rPr>
              <a:t>Achieve More</a:t>
            </a:r>
            <a:endParaRPr b="1" sz="2000">
              <a:solidFill>
                <a:srgbClr val="F5931D"/>
              </a:solidFill>
              <a:latin typeface="Roboto"/>
              <a:ea typeface="Roboto"/>
              <a:cs typeface="Roboto"/>
              <a:sym typeface="Roboto"/>
            </a:endParaRPr>
          </a:p>
        </p:txBody>
      </p:sp>
      <p:sp>
        <p:nvSpPr>
          <p:cNvPr id="494" name="Google Shape;494;p41"/>
          <p:cNvSpPr txBox="1"/>
          <p:nvPr/>
        </p:nvSpPr>
        <p:spPr>
          <a:xfrm>
            <a:off x="1801000" y="2916175"/>
            <a:ext cx="3486300" cy="115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600">
                <a:solidFill>
                  <a:schemeClr val="dk2"/>
                </a:solidFill>
                <a:latin typeface="Roboto"/>
                <a:ea typeface="Roboto"/>
                <a:cs typeface="Roboto"/>
                <a:sym typeface="Roboto"/>
              </a:rPr>
              <a:t>M&amp;A, scale up, and EBITDA recovery services for strategic and financial buyers, and </a:t>
            </a:r>
            <a:r>
              <a:rPr i="1" lang="en" sz="1600">
                <a:solidFill>
                  <a:srgbClr val="FF9900"/>
                </a:solidFill>
                <a:latin typeface="Roboto"/>
                <a:ea typeface="Roboto"/>
                <a:cs typeface="Roboto"/>
                <a:sym typeface="Roboto"/>
              </a:rPr>
              <a:t>lower mid market</a:t>
            </a:r>
            <a:r>
              <a:rPr i="1" lang="en" sz="1600">
                <a:solidFill>
                  <a:schemeClr val="dk2"/>
                </a:solidFill>
                <a:latin typeface="Roboto"/>
                <a:ea typeface="Roboto"/>
                <a:cs typeface="Roboto"/>
                <a:sym typeface="Roboto"/>
              </a:rPr>
              <a:t> business sellers</a:t>
            </a:r>
            <a:endParaRPr sz="1800">
              <a:solidFill>
                <a:schemeClr val="dk2"/>
              </a:solidFill>
              <a:latin typeface="Roboto"/>
              <a:ea typeface="Roboto"/>
              <a:cs typeface="Roboto"/>
              <a:sym typeface="Roboto"/>
            </a:endParaRPr>
          </a:p>
          <a:p>
            <a:pPr indent="0" lvl="0" marL="0" rtl="0" algn="l">
              <a:spcBef>
                <a:spcPts val="0"/>
              </a:spcBef>
              <a:spcAft>
                <a:spcPts val="0"/>
              </a:spcAft>
              <a:buNone/>
            </a:pPr>
            <a:r>
              <a:t/>
            </a:r>
            <a:endParaRPr sz="1800">
              <a:solidFill>
                <a:schemeClr val="dk2"/>
              </a:solidFill>
              <a:latin typeface="Roboto"/>
              <a:ea typeface="Roboto"/>
              <a:cs typeface="Roboto"/>
              <a:sym typeface="Roboto"/>
            </a:endParaRPr>
          </a:p>
        </p:txBody>
      </p:sp>
      <p:pic>
        <p:nvPicPr>
          <p:cNvPr id="495" name="Google Shape;495;p41"/>
          <p:cNvPicPr preferRelativeResize="0"/>
          <p:nvPr/>
        </p:nvPicPr>
        <p:blipFill rotWithShape="1">
          <a:blip r:embed="rId7">
            <a:alphaModFix amt="16000"/>
          </a:blip>
          <a:srcRect b="16485" l="0" r="66161" t="0"/>
          <a:stretch/>
        </p:blipFill>
        <p:spPr>
          <a:xfrm>
            <a:off x="0" y="0"/>
            <a:ext cx="4353199" cy="5143499"/>
          </a:xfrm>
          <a:prstGeom prst="rect">
            <a:avLst/>
          </a:prstGeom>
          <a:noFill/>
          <a:ln>
            <a:noFill/>
          </a:ln>
        </p:spPr>
      </p:pic>
      <p:sp>
        <p:nvSpPr>
          <p:cNvPr id="496" name="Google Shape;496;p41"/>
          <p:cNvSpPr/>
          <p:nvPr/>
        </p:nvSpPr>
        <p:spPr>
          <a:xfrm>
            <a:off x="0" y="4315450"/>
            <a:ext cx="9144000" cy="828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41"/>
          <p:cNvSpPr txBox="1"/>
          <p:nvPr/>
        </p:nvSpPr>
        <p:spPr>
          <a:xfrm>
            <a:off x="170350" y="4374700"/>
            <a:ext cx="8876100" cy="67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F5931D"/>
                </a:solidFill>
                <a:latin typeface="Roboto Thin"/>
                <a:ea typeface="Roboto Thin"/>
                <a:cs typeface="Roboto Thin"/>
                <a:sym typeface="Roboto Thin"/>
              </a:rPr>
              <a:t>Deep Vertical Expertise in:  									</a:t>
            </a:r>
            <a:r>
              <a:rPr lang="en" sz="1600">
                <a:solidFill>
                  <a:srgbClr val="CCCCCC"/>
                </a:solidFill>
                <a:latin typeface="Roboto Thin"/>
                <a:ea typeface="Roboto Thin"/>
                <a:cs typeface="Roboto Thin"/>
                <a:sym typeface="Roboto Thin"/>
              </a:rPr>
              <a:t>	shadow</a:t>
            </a:r>
            <a:r>
              <a:rPr lang="en" sz="1600">
                <a:solidFill>
                  <a:srgbClr val="F5931D"/>
                </a:solidFill>
                <a:latin typeface="Roboto Thin"/>
                <a:ea typeface="Roboto Thin"/>
                <a:cs typeface="Roboto Thin"/>
                <a:sym typeface="Roboto Thin"/>
              </a:rPr>
              <a:t>hornet.com</a:t>
            </a:r>
            <a:endParaRPr sz="1600">
              <a:solidFill>
                <a:srgbClr val="F5931D"/>
              </a:solidFill>
              <a:latin typeface="Roboto Thin"/>
              <a:ea typeface="Roboto Thin"/>
              <a:cs typeface="Roboto Thin"/>
              <a:sym typeface="Roboto Thin"/>
            </a:endParaRPr>
          </a:p>
          <a:p>
            <a:pPr indent="0" lvl="0" marL="0" rtl="0" algn="l">
              <a:spcBef>
                <a:spcPts val="0"/>
              </a:spcBef>
              <a:spcAft>
                <a:spcPts val="0"/>
              </a:spcAft>
              <a:buNone/>
            </a:pPr>
            <a:r>
              <a:rPr lang="en">
                <a:solidFill>
                  <a:schemeClr val="lt1"/>
                </a:solidFill>
                <a:latin typeface="Roboto Thin"/>
                <a:ea typeface="Roboto Thin"/>
                <a:cs typeface="Roboto Thin"/>
                <a:sym typeface="Roboto Thin"/>
              </a:rPr>
              <a:t>Financial Services </a:t>
            </a:r>
            <a:r>
              <a:rPr lang="en">
                <a:solidFill>
                  <a:srgbClr val="F5931D"/>
                </a:solidFill>
                <a:latin typeface="Roboto Thin"/>
                <a:ea typeface="Roboto Thin"/>
                <a:cs typeface="Roboto Thin"/>
                <a:sym typeface="Roboto Thin"/>
              </a:rPr>
              <a:t>| </a:t>
            </a:r>
            <a:r>
              <a:rPr lang="en">
                <a:solidFill>
                  <a:schemeClr val="lt1"/>
                </a:solidFill>
                <a:latin typeface="Roboto Thin"/>
                <a:ea typeface="Roboto Thin"/>
                <a:cs typeface="Roboto Thin"/>
                <a:sym typeface="Roboto Thin"/>
              </a:rPr>
              <a:t>Healthcare </a:t>
            </a:r>
            <a:r>
              <a:rPr lang="en">
                <a:solidFill>
                  <a:srgbClr val="F5931D"/>
                </a:solidFill>
                <a:latin typeface="Roboto Thin"/>
                <a:ea typeface="Roboto Thin"/>
                <a:cs typeface="Roboto Thin"/>
                <a:sym typeface="Roboto Thin"/>
              </a:rPr>
              <a:t>| </a:t>
            </a:r>
            <a:r>
              <a:rPr lang="en">
                <a:solidFill>
                  <a:schemeClr val="lt1"/>
                </a:solidFill>
                <a:latin typeface="Roboto Thin"/>
                <a:ea typeface="Roboto Thin"/>
                <a:cs typeface="Roboto Thin"/>
                <a:sym typeface="Roboto Thin"/>
              </a:rPr>
              <a:t>Telecom/Energy/Utilities</a:t>
            </a:r>
            <a:r>
              <a:rPr lang="en">
                <a:solidFill>
                  <a:srgbClr val="F5931D"/>
                </a:solidFill>
                <a:latin typeface="Roboto Thin"/>
                <a:ea typeface="Roboto Thin"/>
                <a:cs typeface="Roboto Thin"/>
                <a:sym typeface="Roboto Thin"/>
              </a:rPr>
              <a:t> |</a:t>
            </a:r>
            <a:r>
              <a:rPr lang="en">
                <a:solidFill>
                  <a:schemeClr val="lt1"/>
                </a:solidFill>
                <a:latin typeface="Roboto Thin"/>
                <a:ea typeface="Roboto Thin"/>
                <a:cs typeface="Roboto Thin"/>
                <a:sym typeface="Roboto Thin"/>
              </a:rPr>
              <a:t> Tech Services</a:t>
            </a:r>
            <a:r>
              <a:rPr lang="en" sz="1600">
                <a:solidFill>
                  <a:schemeClr val="lt1"/>
                </a:solidFill>
                <a:latin typeface="Roboto Thin"/>
                <a:ea typeface="Roboto Thin"/>
                <a:cs typeface="Roboto Thin"/>
                <a:sym typeface="Roboto Thin"/>
              </a:rPr>
              <a:t>  		</a:t>
            </a:r>
            <a:r>
              <a:rPr lang="en" sz="1600">
                <a:solidFill>
                  <a:srgbClr val="CCCCCC"/>
                </a:solidFill>
                <a:latin typeface="Roboto Thin"/>
                <a:ea typeface="Roboto Thin"/>
                <a:cs typeface="Roboto Thin"/>
                <a:sym typeface="Roboto Thin"/>
              </a:rPr>
              <a:t>info@shadow</a:t>
            </a:r>
            <a:r>
              <a:rPr lang="en" sz="1600">
                <a:solidFill>
                  <a:srgbClr val="FF9900"/>
                </a:solidFill>
                <a:latin typeface="Roboto Thin"/>
                <a:ea typeface="Roboto Thin"/>
                <a:cs typeface="Roboto Thin"/>
                <a:sym typeface="Roboto Thin"/>
              </a:rPr>
              <a:t>hornet.com</a:t>
            </a:r>
            <a:endParaRPr sz="1600">
              <a:solidFill>
                <a:srgbClr val="FF9900"/>
              </a:solidFill>
              <a:latin typeface="Roboto Thin"/>
              <a:ea typeface="Roboto Thin"/>
              <a:cs typeface="Roboto Thin"/>
              <a:sym typeface="Roboto Thin"/>
            </a:endParaRPr>
          </a:p>
        </p:txBody>
      </p:sp>
      <p:sp>
        <p:nvSpPr>
          <p:cNvPr id="498" name="Google Shape;498;p41"/>
          <p:cNvSpPr txBox="1"/>
          <p:nvPr/>
        </p:nvSpPr>
        <p:spPr>
          <a:xfrm>
            <a:off x="1738000" y="831075"/>
            <a:ext cx="3632400" cy="47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chemeClr val="dk2"/>
                </a:solidFill>
                <a:latin typeface="Roboto"/>
                <a:ea typeface="Roboto"/>
                <a:cs typeface="Roboto"/>
                <a:sym typeface="Roboto"/>
              </a:rPr>
              <a:t>M&amp;A Sourcing, Integration, Optimization, and Exits</a:t>
            </a:r>
            <a:endParaRPr sz="2100">
              <a:solidFill>
                <a:schemeClr val="dk2"/>
              </a:solidFill>
              <a:latin typeface="Roboto"/>
              <a:ea typeface="Roboto"/>
              <a:cs typeface="Roboto"/>
              <a:sym typeface="Roboto"/>
            </a:endParaRPr>
          </a:p>
        </p:txBody>
      </p:sp>
      <p:sp>
        <p:nvSpPr>
          <p:cNvPr id="499" name="Google Shape;499;p41"/>
          <p:cNvSpPr/>
          <p:nvPr/>
        </p:nvSpPr>
        <p:spPr>
          <a:xfrm>
            <a:off x="6457350" y="-112175"/>
            <a:ext cx="2754300" cy="4427700"/>
          </a:xfrm>
          <a:prstGeom prst="rect">
            <a:avLst/>
          </a:prstGeom>
          <a:solidFill>
            <a:srgbClr val="FF99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00" name="Google Shape;500;p41"/>
          <p:cNvPicPr preferRelativeResize="0"/>
          <p:nvPr/>
        </p:nvPicPr>
        <p:blipFill>
          <a:blip r:embed="rId8">
            <a:alphaModFix/>
          </a:blip>
          <a:stretch>
            <a:fillRect/>
          </a:stretch>
        </p:blipFill>
        <p:spPr>
          <a:xfrm>
            <a:off x="7320500" y="2770788"/>
            <a:ext cx="1301875" cy="13018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5"/>
          <p:cNvSpPr/>
          <p:nvPr/>
        </p:nvSpPr>
        <p:spPr>
          <a:xfrm>
            <a:off x="5591050" y="73300"/>
            <a:ext cx="3172500" cy="4983000"/>
          </a:xfrm>
          <a:prstGeom prst="rect">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4" name="Google Shape;74;p15"/>
          <p:cNvSpPr txBox="1"/>
          <p:nvPr>
            <p:ph type="title"/>
          </p:nvPr>
        </p:nvSpPr>
        <p:spPr>
          <a:xfrm>
            <a:off x="1979400" y="27700"/>
            <a:ext cx="3611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1820">
                <a:latin typeface="Roboto Thin"/>
                <a:ea typeface="Roboto Thin"/>
                <a:cs typeface="Roboto Thin"/>
                <a:sym typeface="Roboto Thin"/>
              </a:rPr>
              <a:t>Example: </a:t>
            </a:r>
            <a:r>
              <a:rPr lang="en" sz="1620">
                <a:latin typeface="Roboto Thin"/>
                <a:ea typeface="Roboto Thin"/>
                <a:cs typeface="Roboto Thin"/>
                <a:sym typeface="Roboto Thin"/>
              </a:rPr>
              <a:t>AI and global cost pressures have created an </a:t>
            </a:r>
            <a:r>
              <a:rPr b="1" lang="en" sz="1620">
                <a:solidFill>
                  <a:srgbClr val="F5931D"/>
                </a:solidFill>
                <a:latin typeface="Roboto"/>
                <a:ea typeface="Roboto"/>
                <a:cs typeface="Roboto"/>
                <a:sym typeface="Roboto"/>
              </a:rPr>
              <a:t>unprecedented</a:t>
            </a:r>
            <a:r>
              <a:rPr b="1" lang="en" sz="1620">
                <a:solidFill>
                  <a:srgbClr val="F5931D"/>
                </a:solidFill>
                <a:latin typeface="Roboto"/>
                <a:ea typeface="Roboto"/>
                <a:cs typeface="Roboto"/>
                <a:sym typeface="Roboto"/>
              </a:rPr>
              <a:t> opportunity</a:t>
            </a:r>
            <a:r>
              <a:rPr lang="en" sz="1620">
                <a:latin typeface="Roboto Thin"/>
                <a:ea typeface="Roboto Thin"/>
                <a:cs typeface="Roboto Thin"/>
                <a:sym typeface="Roboto Thin"/>
              </a:rPr>
              <a:t> and </a:t>
            </a:r>
            <a:r>
              <a:rPr b="1" lang="en" sz="1620">
                <a:latin typeface="Roboto"/>
                <a:ea typeface="Roboto"/>
                <a:cs typeface="Roboto"/>
                <a:sym typeface="Roboto"/>
              </a:rPr>
              <a:t>grave risks</a:t>
            </a:r>
            <a:r>
              <a:rPr lang="en" sz="1620">
                <a:latin typeface="Roboto Thin"/>
                <a:ea typeface="Roboto Thin"/>
                <a:cs typeface="Roboto Thin"/>
                <a:sym typeface="Roboto Thin"/>
              </a:rPr>
              <a:t> for staffing firms and custom software development shops</a:t>
            </a:r>
            <a:endParaRPr sz="1620">
              <a:latin typeface="Roboto Thin"/>
              <a:ea typeface="Roboto Thin"/>
              <a:cs typeface="Roboto Thin"/>
              <a:sym typeface="Roboto Thin"/>
            </a:endParaRPr>
          </a:p>
        </p:txBody>
      </p:sp>
      <p:sp>
        <p:nvSpPr>
          <p:cNvPr id="75" name="Google Shape;75;p15"/>
          <p:cNvSpPr txBox="1"/>
          <p:nvPr/>
        </p:nvSpPr>
        <p:spPr>
          <a:xfrm>
            <a:off x="509100" y="1431750"/>
            <a:ext cx="4991700" cy="359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50">
                <a:solidFill>
                  <a:schemeClr val="dk2"/>
                </a:solidFill>
                <a:latin typeface="Roboto"/>
                <a:ea typeface="Roboto"/>
                <a:cs typeface="Roboto"/>
                <a:sym typeface="Roboto"/>
              </a:rPr>
              <a:t>Example:</a:t>
            </a:r>
            <a:r>
              <a:rPr lang="en" sz="1150">
                <a:solidFill>
                  <a:schemeClr val="dk2"/>
                </a:solidFill>
                <a:latin typeface="Roboto"/>
                <a:ea typeface="Roboto"/>
                <a:cs typeface="Roboto"/>
                <a:sym typeface="Roboto"/>
              </a:rPr>
              <a:t> The </a:t>
            </a:r>
            <a:r>
              <a:rPr lang="en" sz="1150" u="sng">
                <a:solidFill>
                  <a:schemeClr val="hlink"/>
                </a:solidFill>
                <a:latin typeface="Roboto"/>
                <a:ea typeface="Roboto"/>
                <a:cs typeface="Roboto"/>
                <a:sym typeface="Roboto"/>
                <a:hlinkClick r:id="rId3"/>
              </a:rPr>
              <a:t>$218b</a:t>
            </a:r>
            <a:r>
              <a:rPr lang="en" sz="1150">
                <a:solidFill>
                  <a:schemeClr val="dk2"/>
                </a:solidFill>
                <a:latin typeface="Roboto"/>
                <a:ea typeface="Roboto"/>
                <a:cs typeface="Roboto"/>
                <a:sym typeface="Roboto"/>
              </a:rPr>
              <a:t> staffing industry is at a crossroads, </a:t>
            </a:r>
            <a:r>
              <a:rPr lang="en" sz="1150">
                <a:solidFill>
                  <a:schemeClr val="dk2"/>
                </a:solidFill>
                <a:latin typeface="Roboto"/>
                <a:ea typeface="Roboto"/>
                <a:cs typeface="Roboto"/>
                <a:sym typeface="Roboto"/>
              </a:rPr>
              <a:t>exhibiting</a:t>
            </a:r>
            <a:r>
              <a:rPr lang="en" sz="1150">
                <a:solidFill>
                  <a:schemeClr val="dk2"/>
                </a:solidFill>
                <a:latin typeface="Roboto"/>
                <a:ea typeface="Roboto"/>
                <a:cs typeface="Roboto"/>
                <a:sym typeface="Roboto"/>
              </a:rPr>
              <a:t> its first ever decline in 2023. The entrance of AI </a:t>
            </a:r>
            <a:r>
              <a:rPr i="1" lang="en" sz="1150">
                <a:solidFill>
                  <a:schemeClr val="dk2"/>
                </a:solidFill>
                <a:latin typeface="Roboto"/>
                <a:ea typeface="Roboto"/>
                <a:cs typeface="Roboto"/>
                <a:sym typeface="Roboto"/>
              </a:rPr>
              <a:t>shifted enterprise budgets</a:t>
            </a:r>
            <a:r>
              <a:rPr lang="en" sz="1150">
                <a:solidFill>
                  <a:schemeClr val="dk2"/>
                </a:solidFill>
                <a:latin typeface="Roboto"/>
                <a:ea typeface="Roboto"/>
                <a:cs typeface="Roboto"/>
                <a:sym typeface="Roboto"/>
              </a:rPr>
              <a:t> from large-scale software projects to AI pilot programs and AI-based infrastructure…</a:t>
            </a:r>
            <a:endParaRPr sz="1150">
              <a:solidFill>
                <a:schemeClr val="dk2"/>
              </a:solidFill>
              <a:latin typeface="Roboto"/>
              <a:ea typeface="Roboto"/>
              <a:cs typeface="Roboto"/>
              <a:sym typeface="Roboto"/>
            </a:endParaRPr>
          </a:p>
          <a:p>
            <a:pPr indent="0" lvl="0" marL="0" rtl="0" algn="l">
              <a:spcBef>
                <a:spcPts val="0"/>
              </a:spcBef>
              <a:spcAft>
                <a:spcPts val="0"/>
              </a:spcAft>
              <a:buNone/>
            </a:pPr>
            <a:r>
              <a:rPr lang="en" sz="1150">
                <a:solidFill>
                  <a:schemeClr val="dk2"/>
                </a:solidFill>
                <a:latin typeface="Roboto"/>
                <a:ea typeface="Roboto"/>
                <a:cs typeface="Roboto"/>
                <a:sym typeface="Roboto"/>
              </a:rPr>
              <a:t> </a:t>
            </a:r>
            <a:endParaRPr sz="850">
              <a:solidFill>
                <a:schemeClr val="dk2"/>
              </a:solidFill>
              <a:latin typeface="Roboto"/>
              <a:ea typeface="Roboto"/>
              <a:cs typeface="Roboto"/>
              <a:sym typeface="Roboto"/>
            </a:endParaRPr>
          </a:p>
          <a:p>
            <a:pPr indent="0" lvl="0" marL="0" rtl="0" algn="l">
              <a:spcBef>
                <a:spcPts val="0"/>
              </a:spcBef>
              <a:spcAft>
                <a:spcPts val="0"/>
              </a:spcAft>
              <a:buNone/>
            </a:pPr>
            <a:r>
              <a:rPr b="1" lang="en">
                <a:solidFill>
                  <a:schemeClr val="dk2"/>
                </a:solidFill>
                <a:latin typeface="Roboto"/>
                <a:ea typeface="Roboto"/>
                <a:cs typeface="Roboto"/>
                <a:sym typeface="Roboto"/>
              </a:rPr>
              <a:t>This is an </a:t>
            </a:r>
            <a:r>
              <a:rPr b="1" lang="en">
                <a:solidFill>
                  <a:srgbClr val="F5931D"/>
                </a:solidFill>
                <a:latin typeface="Roboto"/>
                <a:ea typeface="Roboto"/>
                <a:cs typeface="Roboto"/>
                <a:sym typeface="Roboto"/>
              </a:rPr>
              <a:t>unprecedented opportunity</a:t>
            </a:r>
            <a:r>
              <a:rPr b="1" lang="en">
                <a:solidFill>
                  <a:schemeClr val="dk2"/>
                </a:solidFill>
                <a:latin typeface="Roboto"/>
                <a:ea typeface="Roboto"/>
                <a:cs typeface="Roboto"/>
                <a:sym typeface="Roboto"/>
              </a:rPr>
              <a:t> for innovative solutions companies, and a grave risk to those that don’t innovate.</a:t>
            </a:r>
            <a:endParaRPr b="1">
              <a:solidFill>
                <a:schemeClr val="dk2"/>
              </a:solidFill>
              <a:latin typeface="Roboto"/>
              <a:ea typeface="Roboto"/>
              <a:cs typeface="Roboto"/>
              <a:sym typeface="Roboto"/>
            </a:endParaRPr>
          </a:p>
          <a:p>
            <a:pPr indent="0" lvl="0" marL="0" rtl="0" algn="l">
              <a:spcBef>
                <a:spcPts val="0"/>
              </a:spcBef>
              <a:spcAft>
                <a:spcPts val="0"/>
              </a:spcAft>
              <a:buNone/>
            </a:pPr>
            <a:r>
              <a:t/>
            </a:r>
            <a:endParaRPr sz="1000">
              <a:solidFill>
                <a:schemeClr val="dk2"/>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150">
                <a:solidFill>
                  <a:schemeClr val="dk2"/>
                </a:solidFill>
                <a:latin typeface="Roboto"/>
                <a:ea typeface="Roboto"/>
                <a:cs typeface="Roboto"/>
                <a:sym typeface="Roboto"/>
              </a:rPr>
              <a:t>Since 2021, US companies have shifted software development and engineering workloads to low-cost sources like India, APAC/Eastern Europe and more recently, Latin America. They’re also aggressively exploring AI solutions to eliminate US jobs. As a result, the US staffing market is experiencing fierce competition, declining revenue/margins, and industry consolidation. </a:t>
            </a:r>
            <a:endParaRPr sz="1150">
              <a:solidFill>
                <a:schemeClr val="dk2"/>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150">
              <a:solidFill>
                <a:schemeClr val="dk2"/>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150">
                <a:solidFill>
                  <a:schemeClr val="dk2"/>
                </a:solidFill>
                <a:latin typeface="Roboto"/>
                <a:ea typeface="Roboto"/>
                <a:cs typeface="Roboto"/>
                <a:sym typeface="Roboto"/>
              </a:rPr>
              <a:t>Success in the future of professional services requires deep industry knowledge, expertise on how to apply AI to specific industries and their challenges, </a:t>
            </a:r>
            <a:r>
              <a:rPr b="1" i="1" lang="en" sz="1150">
                <a:solidFill>
                  <a:srgbClr val="666666"/>
                </a:solidFill>
                <a:latin typeface="Roboto"/>
                <a:ea typeface="Roboto"/>
                <a:cs typeface="Roboto"/>
                <a:sym typeface="Roboto"/>
              </a:rPr>
              <a:t>and innovative globally-oriented talent and workforce solutions</a:t>
            </a:r>
            <a:r>
              <a:rPr i="1" lang="en" sz="1150">
                <a:solidFill>
                  <a:srgbClr val="666666"/>
                </a:solidFill>
                <a:latin typeface="Roboto"/>
                <a:ea typeface="Roboto"/>
                <a:cs typeface="Roboto"/>
                <a:sym typeface="Roboto"/>
              </a:rPr>
              <a:t>.</a:t>
            </a:r>
            <a:r>
              <a:rPr i="1" lang="en" sz="1150">
                <a:solidFill>
                  <a:srgbClr val="FF9900"/>
                </a:solidFill>
                <a:latin typeface="Roboto"/>
                <a:ea typeface="Roboto"/>
                <a:cs typeface="Roboto"/>
                <a:sym typeface="Roboto"/>
              </a:rPr>
              <a:t> </a:t>
            </a:r>
            <a:endParaRPr i="1" sz="1150">
              <a:solidFill>
                <a:srgbClr val="FF9900"/>
              </a:solidFill>
              <a:latin typeface="Roboto"/>
              <a:ea typeface="Roboto"/>
              <a:cs typeface="Roboto"/>
              <a:sym typeface="Roboto"/>
            </a:endParaRPr>
          </a:p>
          <a:p>
            <a:pPr indent="0" lvl="0" marL="0" rtl="0" algn="l">
              <a:spcBef>
                <a:spcPts val="0"/>
              </a:spcBef>
              <a:spcAft>
                <a:spcPts val="0"/>
              </a:spcAft>
              <a:buNone/>
            </a:pPr>
            <a:r>
              <a:rPr lang="en">
                <a:solidFill>
                  <a:schemeClr val="dk2"/>
                </a:solidFill>
                <a:latin typeface="Roboto"/>
                <a:ea typeface="Roboto"/>
                <a:cs typeface="Roboto"/>
                <a:sym typeface="Roboto"/>
              </a:rPr>
              <a:t> </a:t>
            </a:r>
            <a:endParaRPr>
              <a:solidFill>
                <a:schemeClr val="dk2"/>
              </a:solidFill>
              <a:latin typeface="Roboto"/>
              <a:ea typeface="Roboto"/>
              <a:cs typeface="Roboto"/>
              <a:sym typeface="Roboto"/>
            </a:endParaRPr>
          </a:p>
          <a:p>
            <a:pPr indent="0" lvl="0" marL="0" rtl="0" algn="l">
              <a:spcBef>
                <a:spcPts val="0"/>
              </a:spcBef>
              <a:spcAft>
                <a:spcPts val="0"/>
              </a:spcAft>
              <a:buNone/>
            </a:pPr>
            <a:r>
              <a:t/>
            </a:r>
            <a:endParaRPr>
              <a:solidFill>
                <a:schemeClr val="dk2"/>
              </a:solidFill>
              <a:latin typeface="Roboto"/>
              <a:ea typeface="Roboto"/>
              <a:cs typeface="Roboto"/>
              <a:sym typeface="Roboto"/>
            </a:endParaRPr>
          </a:p>
        </p:txBody>
      </p:sp>
      <p:pic>
        <p:nvPicPr>
          <p:cNvPr id="76" name="Google Shape;76;p15"/>
          <p:cNvPicPr preferRelativeResize="0"/>
          <p:nvPr/>
        </p:nvPicPr>
        <p:blipFill rotWithShape="1">
          <a:blip r:embed="rId4">
            <a:alphaModFix/>
          </a:blip>
          <a:srcRect b="27894" l="9165" r="17798" t="24356"/>
          <a:stretch/>
        </p:blipFill>
        <p:spPr>
          <a:xfrm>
            <a:off x="5706950" y="1078875"/>
            <a:ext cx="2763398" cy="1016226"/>
          </a:xfrm>
          <a:prstGeom prst="rect">
            <a:avLst/>
          </a:prstGeom>
          <a:noFill/>
          <a:ln>
            <a:noFill/>
          </a:ln>
        </p:spPr>
      </p:pic>
      <p:sp>
        <p:nvSpPr>
          <p:cNvPr id="77" name="Google Shape;77;p15"/>
          <p:cNvSpPr txBox="1"/>
          <p:nvPr/>
        </p:nvSpPr>
        <p:spPr>
          <a:xfrm>
            <a:off x="5635625" y="554650"/>
            <a:ext cx="2870400" cy="69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chemeClr val="dk2"/>
                </a:solidFill>
                <a:latin typeface="Roboto"/>
                <a:ea typeface="Roboto"/>
                <a:cs typeface="Roboto"/>
                <a:sym typeface="Roboto"/>
              </a:rPr>
              <a:t>Tata Consultancy Services (India) | 2020-Q2 2024 </a:t>
            </a:r>
            <a:endParaRPr b="1" sz="1500">
              <a:solidFill>
                <a:schemeClr val="dk2"/>
              </a:solidFill>
              <a:latin typeface="Roboto"/>
              <a:ea typeface="Roboto"/>
              <a:cs typeface="Roboto"/>
              <a:sym typeface="Roboto"/>
            </a:endParaRPr>
          </a:p>
        </p:txBody>
      </p:sp>
      <p:pic>
        <p:nvPicPr>
          <p:cNvPr id="78" name="Google Shape;78;p15"/>
          <p:cNvPicPr preferRelativeResize="0"/>
          <p:nvPr/>
        </p:nvPicPr>
        <p:blipFill rotWithShape="1">
          <a:blip r:embed="rId5">
            <a:alphaModFix/>
          </a:blip>
          <a:srcRect b="15355" l="11752" r="15478" t="36895"/>
          <a:stretch/>
        </p:blipFill>
        <p:spPr>
          <a:xfrm>
            <a:off x="5787175" y="2534816"/>
            <a:ext cx="2638498" cy="973833"/>
          </a:xfrm>
          <a:prstGeom prst="rect">
            <a:avLst/>
          </a:prstGeom>
          <a:noFill/>
          <a:ln>
            <a:noFill/>
          </a:ln>
        </p:spPr>
      </p:pic>
      <p:sp>
        <p:nvSpPr>
          <p:cNvPr id="79" name="Google Shape;79;p15"/>
          <p:cNvSpPr txBox="1"/>
          <p:nvPr/>
        </p:nvSpPr>
        <p:spPr>
          <a:xfrm>
            <a:off x="5711825" y="2078650"/>
            <a:ext cx="2870400" cy="69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chemeClr val="dk2"/>
                </a:solidFill>
                <a:latin typeface="Roboto"/>
                <a:ea typeface="Roboto"/>
                <a:cs typeface="Roboto"/>
                <a:sym typeface="Roboto"/>
              </a:rPr>
              <a:t>Robert Half Technology</a:t>
            </a:r>
            <a:r>
              <a:rPr b="1" lang="en" sz="1500">
                <a:solidFill>
                  <a:schemeClr val="dk2"/>
                </a:solidFill>
                <a:latin typeface="Roboto"/>
                <a:ea typeface="Roboto"/>
                <a:cs typeface="Roboto"/>
                <a:sym typeface="Roboto"/>
              </a:rPr>
              <a:t> </a:t>
            </a:r>
            <a:endParaRPr b="1" sz="1500">
              <a:solidFill>
                <a:schemeClr val="dk2"/>
              </a:solidFill>
              <a:latin typeface="Roboto"/>
              <a:ea typeface="Roboto"/>
              <a:cs typeface="Roboto"/>
              <a:sym typeface="Roboto"/>
            </a:endParaRPr>
          </a:p>
          <a:p>
            <a:pPr indent="0" lvl="0" marL="0" rtl="0" algn="l">
              <a:spcBef>
                <a:spcPts val="0"/>
              </a:spcBef>
              <a:spcAft>
                <a:spcPts val="0"/>
              </a:spcAft>
              <a:buNone/>
            </a:pPr>
            <a:r>
              <a:rPr b="1" lang="en" sz="1500">
                <a:solidFill>
                  <a:schemeClr val="dk2"/>
                </a:solidFill>
                <a:latin typeface="Roboto"/>
                <a:ea typeface="Roboto"/>
                <a:cs typeface="Roboto"/>
                <a:sym typeface="Roboto"/>
              </a:rPr>
              <a:t>(US) | 2020-Q2 2024 </a:t>
            </a:r>
            <a:endParaRPr b="1" sz="1500">
              <a:solidFill>
                <a:schemeClr val="dk2"/>
              </a:solidFill>
              <a:latin typeface="Roboto"/>
              <a:ea typeface="Roboto"/>
              <a:cs typeface="Roboto"/>
              <a:sym typeface="Roboto"/>
            </a:endParaRPr>
          </a:p>
        </p:txBody>
      </p:sp>
      <p:pic>
        <p:nvPicPr>
          <p:cNvPr id="80" name="Google Shape;80;p15"/>
          <p:cNvPicPr preferRelativeResize="0"/>
          <p:nvPr/>
        </p:nvPicPr>
        <p:blipFill rotWithShape="1">
          <a:blip r:embed="rId6">
            <a:alphaModFix/>
          </a:blip>
          <a:srcRect b="14868" l="10617" r="19486" t="37959"/>
          <a:stretch/>
        </p:blipFill>
        <p:spPr>
          <a:xfrm>
            <a:off x="5764475" y="3939425"/>
            <a:ext cx="2763398" cy="1049082"/>
          </a:xfrm>
          <a:prstGeom prst="rect">
            <a:avLst/>
          </a:prstGeom>
          <a:noFill/>
          <a:ln>
            <a:noFill/>
          </a:ln>
        </p:spPr>
      </p:pic>
      <p:sp>
        <p:nvSpPr>
          <p:cNvPr id="81" name="Google Shape;81;p15"/>
          <p:cNvSpPr txBox="1"/>
          <p:nvPr/>
        </p:nvSpPr>
        <p:spPr>
          <a:xfrm>
            <a:off x="5711825" y="3450250"/>
            <a:ext cx="2870400" cy="69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chemeClr val="dk2"/>
                </a:solidFill>
                <a:latin typeface="Roboto"/>
                <a:ea typeface="Roboto"/>
                <a:cs typeface="Roboto"/>
                <a:sym typeface="Roboto"/>
              </a:rPr>
              <a:t>Globant</a:t>
            </a:r>
            <a:r>
              <a:rPr b="1" lang="en" sz="1500">
                <a:solidFill>
                  <a:schemeClr val="dk2"/>
                </a:solidFill>
                <a:latin typeface="Roboto"/>
                <a:ea typeface="Roboto"/>
                <a:cs typeface="Roboto"/>
                <a:sym typeface="Roboto"/>
              </a:rPr>
              <a:t> </a:t>
            </a:r>
            <a:endParaRPr b="1" sz="1500">
              <a:solidFill>
                <a:schemeClr val="dk2"/>
              </a:solidFill>
              <a:latin typeface="Roboto"/>
              <a:ea typeface="Roboto"/>
              <a:cs typeface="Roboto"/>
              <a:sym typeface="Roboto"/>
            </a:endParaRPr>
          </a:p>
          <a:p>
            <a:pPr indent="0" lvl="0" marL="0" rtl="0" algn="l">
              <a:spcBef>
                <a:spcPts val="0"/>
              </a:spcBef>
              <a:spcAft>
                <a:spcPts val="0"/>
              </a:spcAft>
              <a:buNone/>
            </a:pPr>
            <a:r>
              <a:rPr b="1" lang="en" sz="1500">
                <a:solidFill>
                  <a:schemeClr val="dk2"/>
                </a:solidFill>
                <a:latin typeface="Roboto"/>
                <a:ea typeface="Roboto"/>
                <a:cs typeface="Roboto"/>
                <a:sym typeface="Roboto"/>
              </a:rPr>
              <a:t>(Argentina) | 2020-Q2 2024 </a:t>
            </a:r>
            <a:endParaRPr b="1" sz="1500">
              <a:solidFill>
                <a:schemeClr val="dk2"/>
              </a:solidFill>
              <a:latin typeface="Roboto"/>
              <a:ea typeface="Roboto"/>
              <a:cs typeface="Roboto"/>
              <a:sym typeface="Roboto"/>
            </a:endParaRPr>
          </a:p>
        </p:txBody>
      </p:sp>
      <p:cxnSp>
        <p:nvCxnSpPr>
          <p:cNvPr id="82" name="Google Shape;82;p15"/>
          <p:cNvCxnSpPr/>
          <p:nvPr/>
        </p:nvCxnSpPr>
        <p:spPr>
          <a:xfrm flipH="1" rot="10800000">
            <a:off x="8013000" y="4254125"/>
            <a:ext cx="510900" cy="288900"/>
          </a:xfrm>
          <a:prstGeom prst="straightConnector1">
            <a:avLst/>
          </a:prstGeom>
          <a:noFill/>
          <a:ln cap="flat" cmpd="sng" w="19050">
            <a:solidFill>
              <a:srgbClr val="6AA84F"/>
            </a:solidFill>
            <a:prstDash val="solid"/>
            <a:round/>
            <a:headEnd len="med" w="med" type="none"/>
            <a:tailEnd len="med" w="med" type="stealth"/>
          </a:ln>
        </p:spPr>
      </p:cxnSp>
      <p:cxnSp>
        <p:nvCxnSpPr>
          <p:cNvPr id="83" name="Google Shape;83;p15"/>
          <p:cNvCxnSpPr>
            <a:endCxn id="78" idx="3"/>
          </p:cNvCxnSpPr>
          <p:nvPr/>
        </p:nvCxnSpPr>
        <p:spPr>
          <a:xfrm>
            <a:off x="7328573" y="2836633"/>
            <a:ext cx="1097100" cy="185100"/>
          </a:xfrm>
          <a:prstGeom prst="straightConnector1">
            <a:avLst/>
          </a:prstGeom>
          <a:noFill/>
          <a:ln cap="flat" cmpd="sng" w="19050">
            <a:solidFill>
              <a:srgbClr val="FF0000"/>
            </a:solidFill>
            <a:prstDash val="solid"/>
            <a:round/>
            <a:headEnd len="med" w="med" type="none"/>
            <a:tailEnd len="med" w="med" type="stealth"/>
          </a:ln>
        </p:spPr>
      </p:cxnSp>
      <p:cxnSp>
        <p:nvCxnSpPr>
          <p:cNvPr id="84" name="Google Shape;84;p15"/>
          <p:cNvCxnSpPr/>
          <p:nvPr/>
        </p:nvCxnSpPr>
        <p:spPr>
          <a:xfrm flipH="1" rot="10800000">
            <a:off x="6256775" y="1089650"/>
            <a:ext cx="2169000" cy="733200"/>
          </a:xfrm>
          <a:prstGeom prst="straightConnector1">
            <a:avLst/>
          </a:prstGeom>
          <a:noFill/>
          <a:ln cap="flat" cmpd="sng" w="19050">
            <a:solidFill>
              <a:srgbClr val="6AA84F"/>
            </a:solidFill>
            <a:prstDash val="solid"/>
            <a:round/>
            <a:headEnd len="med" w="med" type="none"/>
            <a:tailEnd len="med" w="med" type="stealth"/>
          </a:ln>
        </p:spPr>
      </p:cxnSp>
      <p:sp>
        <p:nvSpPr>
          <p:cNvPr id="85" name="Google Shape;85;p15"/>
          <p:cNvSpPr txBox="1"/>
          <p:nvPr/>
        </p:nvSpPr>
        <p:spPr>
          <a:xfrm>
            <a:off x="5711825" y="73300"/>
            <a:ext cx="3003300" cy="48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200">
                <a:solidFill>
                  <a:schemeClr val="dk2"/>
                </a:solidFill>
                <a:latin typeface="Roboto"/>
                <a:ea typeface="Roboto"/>
                <a:cs typeface="Roboto"/>
                <a:sym typeface="Roboto"/>
              </a:rPr>
              <a:t>US tech labor losses over the past 4 years have been India and LATAM’s gains </a:t>
            </a:r>
            <a:endParaRPr i="1" sz="1200">
              <a:solidFill>
                <a:schemeClr val="dk2"/>
              </a:solidFill>
              <a:latin typeface="Roboto"/>
              <a:ea typeface="Roboto"/>
              <a:cs typeface="Roboto"/>
              <a:sym typeface="Roboto"/>
            </a:endParaRPr>
          </a:p>
        </p:txBody>
      </p:sp>
      <p:sp>
        <p:nvSpPr>
          <p:cNvPr id="86" name="Google Shape;86;p15"/>
          <p:cNvSpPr txBox="1"/>
          <p:nvPr/>
        </p:nvSpPr>
        <p:spPr>
          <a:xfrm>
            <a:off x="108900" y="154875"/>
            <a:ext cx="1870500" cy="1142100"/>
          </a:xfrm>
          <a:prstGeom prst="rect">
            <a:avLst/>
          </a:prstGeom>
          <a:solidFill>
            <a:srgbClr val="38761D"/>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lt1"/>
                </a:solidFill>
              </a:rPr>
              <a:t>MARKET PROBLEM DESCRIPTION</a:t>
            </a:r>
            <a:r>
              <a:rPr b="1" lang="en" sz="1800">
                <a:solidFill>
                  <a:schemeClr val="dk2"/>
                </a:solidFill>
              </a:rPr>
              <a:t> </a:t>
            </a:r>
            <a:endParaRPr b="1" sz="1800">
              <a:solidFill>
                <a:schemeClr val="dk2"/>
              </a:solidFill>
            </a:endParaRPr>
          </a:p>
        </p:txBody>
      </p:sp>
      <p:pic>
        <p:nvPicPr>
          <p:cNvPr id="87" name="Google Shape;87;p15"/>
          <p:cNvPicPr preferRelativeResize="0"/>
          <p:nvPr/>
        </p:nvPicPr>
        <p:blipFill rotWithShape="1">
          <a:blip r:embed="rId7">
            <a:alphaModFix/>
          </a:blip>
          <a:srcRect b="73737" l="22723" r="24369" t="0"/>
          <a:stretch/>
        </p:blipFill>
        <p:spPr>
          <a:xfrm>
            <a:off x="7772399" y="4749000"/>
            <a:ext cx="857676" cy="2394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6"/>
          <p:cNvSpPr/>
          <p:nvPr/>
        </p:nvSpPr>
        <p:spPr>
          <a:xfrm>
            <a:off x="610650" y="1145125"/>
            <a:ext cx="5210100" cy="3743400"/>
          </a:xfrm>
          <a:prstGeom prst="homePlate">
            <a:avLst>
              <a:gd fmla="val 50000" name="adj"/>
            </a:avLst>
          </a:prstGeom>
          <a:no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3" name="Google Shape;93;p16"/>
          <p:cNvSpPr txBox="1"/>
          <p:nvPr>
            <p:ph type="title"/>
          </p:nvPr>
        </p:nvSpPr>
        <p:spPr>
          <a:xfrm>
            <a:off x="522525" y="0"/>
            <a:ext cx="8524500" cy="1197900"/>
          </a:xfrm>
          <a:prstGeom prst="rect">
            <a:avLst/>
          </a:prstGeom>
          <a:solidFill>
            <a:srgbClr val="38761D"/>
          </a:solidFill>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320">
                <a:solidFill>
                  <a:schemeClr val="lt1"/>
                </a:solidFill>
                <a:latin typeface="Roboto"/>
                <a:ea typeface="Roboto"/>
                <a:cs typeface="Roboto"/>
                <a:sym typeface="Roboto"/>
              </a:rPr>
              <a:t>YOUR MARKET OPPORTUNITY DESCRIPTION WITH HEADLINE </a:t>
            </a:r>
            <a:r>
              <a:rPr lang="en" sz="2320">
                <a:solidFill>
                  <a:schemeClr val="lt1"/>
                </a:solidFill>
                <a:latin typeface="Roboto"/>
                <a:ea typeface="Roboto"/>
                <a:cs typeface="Roboto"/>
                <a:sym typeface="Roboto"/>
              </a:rPr>
              <a:t>Example: </a:t>
            </a:r>
            <a:r>
              <a:rPr lang="en" sz="2320">
                <a:latin typeface="Roboto Thin"/>
                <a:ea typeface="Roboto Thin"/>
                <a:cs typeface="Roboto Thin"/>
                <a:sym typeface="Roboto Thin"/>
              </a:rPr>
              <a:t>fast movers and innovators </a:t>
            </a:r>
            <a:r>
              <a:rPr b="1" lang="en" sz="2320">
                <a:solidFill>
                  <a:srgbClr val="F5931D"/>
                </a:solidFill>
                <a:latin typeface="Roboto"/>
                <a:ea typeface="Roboto"/>
                <a:cs typeface="Roboto"/>
                <a:sym typeface="Roboto"/>
              </a:rPr>
              <a:t>will </a:t>
            </a:r>
            <a:r>
              <a:rPr b="1" lang="en" sz="2320">
                <a:solidFill>
                  <a:srgbClr val="F5931D"/>
                </a:solidFill>
                <a:latin typeface="Roboto"/>
                <a:ea typeface="Roboto"/>
                <a:cs typeface="Roboto"/>
                <a:sym typeface="Roboto"/>
              </a:rPr>
              <a:t>quickly </a:t>
            </a:r>
            <a:r>
              <a:rPr b="1" lang="en" sz="2320">
                <a:solidFill>
                  <a:srgbClr val="F5931D"/>
                </a:solidFill>
                <a:latin typeface="Roboto"/>
                <a:ea typeface="Roboto"/>
                <a:cs typeface="Roboto"/>
                <a:sym typeface="Roboto"/>
              </a:rPr>
              <a:t>take market share</a:t>
            </a:r>
            <a:r>
              <a:rPr lang="en" sz="2320">
                <a:latin typeface="Roboto Thin"/>
                <a:ea typeface="Roboto Thin"/>
                <a:cs typeface="Roboto Thin"/>
                <a:sym typeface="Roboto Thin"/>
              </a:rPr>
              <a:t> from staffing dinosaurs</a:t>
            </a:r>
            <a:endParaRPr sz="2320">
              <a:latin typeface="Roboto Thin"/>
              <a:ea typeface="Roboto Thin"/>
              <a:cs typeface="Roboto Thin"/>
              <a:sym typeface="Roboto Thin"/>
            </a:endParaRPr>
          </a:p>
        </p:txBody>
      </p:sp>
      <p:sp>
        <p:nvSpPr>
          <p:cNvPr id="94" name="Google Shape;94;p16"/>
          <p:cNvSpPr txBox="1"/>
          <p:nvPr/>
        </p:nvSpPr>
        <p:spPr>
          <a:xfrm>
            <a:off x="686850" y="1107025"/>
            <a:ext cx="3743400" cy="405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50">
                <a:solidFill>
                  <a:schemeClr val="dk2"/>
                </a:solidFill>
                <a:latin typeface="Roboto"/>
                <a:ea typeface="Roboto"/>
                <a:cs typeface="Roboto"/>
                <a:sym typeface="Roboto"/>
              </a:rPr>
              <a:t>This moment in the </a:t>
            </a:r>
            <a:r>
              <a:rPr lang="en" sz="1150">
                <a:solidFill>
                  <a:schemeClr val="dk2"/>
                </a:solidFill>
                <a:latin typeface="Roboto"/>
                <a:ea typeface="Roboto"/>
                <a:cs typeface="Roboto"/>
                <a:sym typeface="Roboto"/>
              </a:rPr>
              <a:t>Staffing and Professional consulting services industry is a once-in-a-generation opportunity for forward-thinking, innovative workforce solutions providers to take market share from their slower moving competitors. </a:t>
            </a:r>
            <a:endParaRPr sz="1150">
              <a:solidFill>
                <a:schemeClr val="dk2"/>
              </a:solidFill>
              <a:latin typeface="Roboto"/>
              <a:ea typeface="Roboto"/>
              <a:cs typeface="Roboto"/>
              <a:sym typeface="Roboto"/>
            </a:endParaRPr>
          </a:p>
          <a:p>
            <a:pPr indent="0" lvl="0" marL="0" rtl="0" algn="l">
              <a:spcBef>
                <a:spcPts val="0"/>
              </a:spcBef>
              <a:spcAft>
                <a:spcPts val="0"/>
              </a:spcAft>
              <a:buNone/>
            </a:pPr>
            <a:r>
              <a:t/>
            </a:r>
            <a:endParaRPr sz="650">
              <a:solidFill>
                <a:schemeClr val="dk2"/>
              </a:solidFill>
              <a:latin typeface="Roboto"/>
              <a:ea typeface="Roboto"/>
              <a:cs typeface="Roboto"/>
              <a:sym typeface="Roboto"/>
            </a:endParaRPr>
          </a:p>
          <a:p>
            <a:pPr indent="0" lvl="0" marL="0" rtl="0" algn="l">
              <a:spcBef>
                <a:spcPts val="0"/>
              </a:spcBef>
              <a:spcAft>
                <a:spcPts val="0"/>
              </a:spcAft>
              <a:buNone/>
            </a:pPr>
            <a:r>
              <a:rPr lang="en" sz="1150">
                <a:solidFill>
                  <a:schemeClr val="dk2"/>
                </a:solidFill>
                <a:latin typeface="Roboto"/>
                <a:ea typeface="Roboto"/>
                <a:cs typeface="Roboto"/>
                <a:sym typeface="Roboto"/>
              </a:rPr>
              <a:t>By applying deep industry </a:t>
            </a:r>
            <a:r>
              <a:rPr lang="en" sz="1150">
                <a:solidFill>
                  <a:schemeClr val="dk2"/>
                </a:solidFill>
                <a:latin typeface="Roboto"/>
                <a:ea typeface="Roboto"/>
                <a:cs typeface="Roboto"/>
                <a:sym typeface="Roboto"/>
              </a:rPr>
              <a:t>knowledge</a:t>
            </a:r>
            <a:r>
              <a:rPr lang="en" sz="1150">
                <a:solidFill>
                  <a:schemeClr val="dk2"/>
                </a:solidFill>
                <a:latin typeface="Roboto"/>
                <a:ea typeface="Roboto"/>
                <a:cs typeface="Roboto"/>
                <a:sym typeface="Roboto"/>
              </a:rPr>
              <a:t> and technical skills, traditional staffing firms can quickly become trusted </a:t>
            </a:r>
            <a:r>
              <a:rPr lang="en" sz="1150">
                <a:solidFill>
                  <a:schemeClr val="dk2"/>
                </a:solidFill>
                <a:latin typeface="Roboto"/>
                <a:ea typeface="Roboto"/>
                <a:cs typeface="Roboto"/>
                <a:sym typeface="Roboto"/>
              </a:rPr>
              <a:t>advisors - leveraging their strong relationships and sales engines to deliver new services more in line with the future of the market. </a:t>
            </a:r>
            <a:endParaRPr sz="1150">
              <a:solidFill>
                <a:schemeClr val="dk2"/>
              </a:solidFill>
              <a:latin typeface="Roboto"/>
              <a:ea typeface="Roboto"/>
              <a:cs typeface="Roboto"/>
              <a:sym typeface="Roboto"/>
            </a:endParaRPr>
          </a:p>
          <a:p>
            <a:pPr indent="0" lvl="0" marL="0" rtl="0" algn="l">
              <a:spcBef>
                <a:spcPts val="0"/>
              </a:spcBef>
              <a:spcAft>
                <a:spcPts val="0"/>
              </a:spcAft>
              <a:buNone/>
            </a:pPr>
            <a:r>
              <a:t/>
            </a:r>
            <a:endParaRPr sz="650">
              <a:solidFill>
                <a:schemeClr val="dk2"/>
              </a:solidFill>
              <a:latin typeface="Roboto"/>
              <a:ea typeface="Roboto"/>
              <a:cs typeface="Roboto"/>
              <a:sym typeface="Roboto"/>
            </a:endParaRPr>
          </a:p>
          <a:p>
            <a:pPr indent="0" lvl="0" marL="0" rtl="0" algn="l">
              <a:spcBef>
                <a:spcPts val="0"/>
              </a:spcBef>
              <a:spcAft>
                <a:spcPts val="0"/>
              </a:spcAft>
              <a:buNone/>
            </a:pPr>
            <a:r>
              <a:rPr lang="en" sz="1150">
                <a:solidFill>
                  <a:schemeClr val="dk2"/>
                </a:solidFill>
                <a:latin typeface="Roboto"/>
                <a:ea typeface="Roboto"/>
                <a:cs typeface="Roboto"/>
                <a:sym typeface="Roboto"/>
              </a:rPr>
              <a:t>This means understanding market and budget drivers in specific industries, understanding how to apply emerging technologies like AI and data solutions to generate value and strategic outcomes through proven frameworks. </a:t>
            </a:r>
            <a:endParaRPr sz="1150">
              <a:solidFill>
                <a:schemeClr val="dk2"/>
              </a:solidFill>
              <a:latin typeface="Roboto"/>
              <a:ea typeface="Roboto"/>
              <a:cs typeface="Roboto"/>
              <a:sym typeface="Roboto"/>
            </a:endParaRPr>
          </a:p>
          <a:p>
            <a:pPr indent="0" lvl="0" marL="0" rtl="0" algn="l">
              <a:spcBef>
                <a:spcPts val="0"/>
              </a:spcBef>
              <a:spcAft>
                <a:spcPts val="0"/>
              </a:spcAft>
              <a:buNone/>
            </a:pPr>
            <a:r>
              <a:t/>
            </a:r>
            <a:endParaRPr sz="650">
              <a:solidFill>
                <a:schemeClr val="dk2"/>
              </a:solidFill>
              <a:latin typeface="Roboto"/>
              <a:ea typeface="Roboto"/>
              <a:cs typeface="Roboto"/>
              <a:sym typeface="Roboto"/>
            </a:endParaRPr>
          </a:p>
          <a:p>
            <a:pPr indent="0" lvl="0" marL="0" rtl="0" algn="l">
              <a:spcBef>
                <a:spcPts val="0"/>
              </a:spcBef>
              <a:spcAft>
                <a:spcPts val="0"/>
              </a:spcAft>
              <a:buNone/>
            </a:pPr>
            <a:r>
              <a:rPr lang="en" sz="1150">
                <a:solidFill>
                  <a:schemeClr val="dk2"/>
                </a:solidFill>
                <a:latin typeface="Roboto"/>
                <a:ea typeface="Roboto"/>
                <a:cs typeface="Roboto"/>
                <a:sym typeface="Roboto"/>
              </a:rPr>
              <a:t>Firms that can offer flexible talent solutions through these frameworks have a route to creating new service models, new delivery models, and offerings that embed their firm deeper within their customers. </a:t>
            </a:r>
            <a:endParaRPr sz="1150">
              <a:solidFill>
                <a:schemeClr val="dk2"/>
              </a:solidFill>
              <a:latin typeface="Roboto"/>
              <a:ea typeface="Roboto"/>
              <a:cs typeface="Roboto"/>
              <a:sym typeface="Roboto"/>
            </a:endParaRPr>
          </a:p>
          <a:p>
            <a:pPr indent="0" lvl="0" marL="0" rtl="0" algn="l">
              <a:spcBef>
                <a:spcPts val="0"/>
              </a:spcBef>
              <a:spcAft>
                <a:spcPts val="0"/>
              </a:spcAft>
              <a:buNone/>
            </a:pPr>
            <a:r>
              <a:t/>
            </a:r>
            <a:endParaRPr>
              <a:solidFill>
                <a:schemeClr val="dk2"/>
              </a:solidFill>
              <a:latin typeface="Roboto"/>
              <a:ea typeface="Roboto"/>
              <a:cs typeface="Roboto"/>
              <a:sym typeface="Roboto"/>
            </a:endParaRPr>
          </a:p>
          <a:p>
            <a:pPr indent="0" lvl="0" marL="0" rtl="0" algn="l">
              <a:spcBef>
                <a:spcPts val="0"/>
              </a:spcBef>
              <a:spcAft>
                <a:spcPts val="0"/>
              </a:spcAft>
              <a:buNone/>
            </a:pPr>
            <a:r>
              <a:t/>
            </a:r>
            <a:endParaRPr>
              <a:solidFill>
                <a:schemeClr val="dk2"/>
              </a:solidFill>
              <a:latin typeface="Roboto"/>
              <a:ea typeface="Roboto"/>
              <a:cs typeface="Roboto"/>
              <a:sym typeface="Roboto"/>
            </a:endParaRPr>
          </a:p>
          <a:p>
            <a:pPr indent="0" lvl="0" marL="0" rtl="0" algn="l">
              <a:spcBef>
                <a:spcPts val="0"/>
              </a:spcBef>
              <a:spcAft>
                <a:spcPts val="0"/>
              </a:spcAft>
              <a:buNone/>
            </a:pPr>
            <a:r>
              <a:t/>
            </a:r>
            <a:endParaRPr>
              <a:solidFill>
                <a:schemeClr val="dk2"/>
              </a:solidFill>
              <a:latin typeface="Roboto"/>
              <a:ea typeface="Roboto"/>
              <a:cs typeface="Roboto"/>
              <a:sym typeface="Roboto"/>
            </a:endParaRPr>
          </a:p>
          <a:p>
            <a:pPr indent="0" lvl="0" marL="0" rtl="0" algn="l">
              <a:spcBef>
                <a:spcPts val="0"/>
              </a:spcBef>
              <a:spcAft>
                <a:spcPts val="0"/>
              </a:spcAft>
              <a:buNone/>
            </a:pPr>
            <a:r>
              <a:t/>
            </a:r>
            <a:endParaRPr>
              <a:solidFill>
                <a:schemeClr val="dk2"/>
              </a:solidFill>
              <a:latin typeface="Roboto"/>
              <a:ea typeface="Roboto"/>
              <a:cs typeface="Roboto"/>
              <a:sym typeface="Roboto"/>
            </a:endParaRPr>
          </a:p>
        </p:txBody>
      </p:sp>
      <p:sp>
        <p:nvSpPr>
          <p:cNvPr id="95" name="Google Shape;95;p16"/>
          <p:cNvSpPr txBox="1"/>
          <p:nvPr>
            <p:ph idx="1" type="body"/>
          </p:nvPr>
        </p:nvSpPr>
        <p:spPr>
          <a:xfrm>
            <a:off x="5220750" y="1093925"/>
            <a:ext cx="3743400" cy="3932100"/>
          </a:xfrm>
          <a:prstGeom prst="rect">
            <a:avLst/>
          </a:prstGeom>
        </p:spPr>
        <p:txBody>
          <a:bodyPr anchorCtr="0" anchor="t" bIns="91425" lIns="91425" spcFirstLastPara="1" rIns="91425" wrap="square" tIns="91425">
            <a:noAutofit/>
          </a:bodyPr>
          <a:lstStyle/>
          <a:p>
            <a:pPr indent="-306387" lvl="0" marL="457200" rtl="0" algn="l">
              <a:lnSpc>
                <a:spcPct val="80000"/>
              </a:lnSpc>
              <a:spcBef>
                <a:spcPts val="0"/>
              </a:spcBef>
              <a:spcAft>
                <a:spcPts val="0"/>
              </a:spcAft>
              <a:buSzPts val="1225"/>
              <a:buFont typeface="Roboto"/>
              <a:buChar char="●"/>
            </a:pPr>
            <a:r>
              <a:rPr b="1" lang="en" sz="1225">
                <a:latin typeface="Roboto"/>
                <a:ea typeface="Roboto"/>
                <a:cs typeface="Roboto"/>
                <a:sym typeface="Roboto"/>
              </a:rPr>
              <a:t>AI Discovery Framework:</a:t>
            </a:r>
            <a:r>
              <a:rPr lang="en" sz="1225">
                <a:latin typeface="Roboto"/>
                <a:ea typeface="Roboto"/>
                <a:cs typeface="Roboto"/>
                <a:sym typeface="Roboto"/>
              </a:rPr>
              <a:t> enabling customers to determine where to leverage </a:t>
            </a:r>
            <a:r>
              <a:rPr lang="en" sz="1225">
                <a:latin typeface="Roboto"/>
                <a:ea typeface="Roboto"/>
                <a:cs typeface="Roboto"/>
                <a:sym typeface="Roboto"/>
              </a:rPr>
              <a:t>AI most effectively in their business</a:t>
            </a:r>
            <a:endParaRPr sz="1225">
              <a:latin typeface="Roboto"/>
              <a:ea typeface="Roboto"/>
              <a:cs typeface="Roboto"/>
              <a:sym typeface="Roboto"/>
            </a:endParaRPr>
          </a:p>
          <a:p>
            <a:pPr indent="-306387" lvl="0" marL="457200" rtl="0" algn="l">
              <a:lnSpc>
                <a:spcPct val="80000"/>
              </a:lnSpc>
              <a:spcBef>
                <a:spcPts val="1000"/>
              </a:spcBef>
              <a:spcAft>
                <a:spcPts val="0"/>
              </a:spcAft>
              <a:buSzPts val="1225"/>
              <a:buFont typeface="Roboto"/>
              <a:buChar char="●"/>
            </a:pPr>
            <a:r>
              <a:rPr b="1" lang="en" sz="1225">
                <a:latin typeface="Roboto"/>
                <a:ea typeface="Roboto"/>
                <a:cs typeface="Roboto"/>
                <a:sym typeface="Roboto"/>
              </a:rPr>
              <a:t>Train-the-trainer AI go-to-market framework</a:t>
            </a:r>
            <a:r>
              <a:rPr lang="en" sz="1225">
                <a:latin typeface="Roboto"/>
                <a:ea typeface="Roboto"/>
                <a:cs typeface="Roboto"/>
                <a:sym typeface="Roboto"/>
              </a:rPr>
              <a:t> </a:t>
            </a:r>
            <a:endParaRPr sz="1225">
              <a:latin typeface="Roboto"/>
              <a:ea typeface="Roboto"/>
              <a:cs typeface="Roboto"/>
              <a:sym typeface="Roboto"/>
            </a:endParaRPr>
          </a:p>
          <a:p>
            <a:pPr indent="-306387" lvl="0" marL="457200" rtl="0" algn="l">
              <a:lnSpc>
                <a:spcPct val="80000"/>
              </a:lnSpc>
              <a:spcBef>
                <a:spcPts val="1000"/>
              </a:spcBef>
              <a:spcAft>
                <a:spcPts val="0"/>
              </a:spcAft>
              <a:buSzPts val="1225"/>
              <a:buFont typeface="Roboto"/>
              <a:buChar char="●"/>
            </a:pPr>
            <a:r>
              <a:rPr b="1" lang="en" sz="1225">
                <a:latin typeface="Roboto"/>
                <a:ea typeface="Roboto"/>
                <a:cs typeface="Roboto"/>
                <a:sym typeface="Roboto"/>
              </a:rPr>
              <a:t>AI and Workforce training kit:</a:t>
            </a:r>
            <a:r>
              <a:rPr lang="en" sz="1225">
                <a:latin typeface="Roboto"/>
                <a:ea typeface="Roboto"/>
                <a:cs typeface="Roboto"/>
                <a:sym typeface="Roboto"/>
              </a:rPr>
              <a:t> Create a value multiplier effect and sell as a service. </a:t>
            </a:r>
            <a:endParaRPr sz="1225">
              <a:latin typeface="Roboto"/>
              <a:ea typeface="Roboto"/>
              <a:cs typeface="Roboto"/>
              <a:sym typeface="Roboto"/>
            </a:endParaRPr>
          </a:p>
          <a:p>
            <a:pPr indent="-306387" lvl="0" marL="457200" rtl="0" algn="l">
              <a:lnSpc>
                <a:spcPct val="80000"/>
              </a:lnSpc>
              <a:spcBef>
                <a:spcPts val="1000"/>
              </a:spcBef>
              <a:spcAft>
                <a:spcPts val="0"/>
              </a:spcAft>
              <a:buSzPts val="1225"/>
              <a:buFont typeface="Roboto"/>
              <a:buChar char="●"/>
            </a:pPr>
            <a:r>
              <a:rPr b="1" lang="en" sz="1225">
                <a:latin typeface="Roboto"/>
                <a:ea typeface="Roboto"/>
                <a:cs typeface="Roboto"/>
                <a:sym typeface="Roboto"/>
              </a:rPr>
              <a:t>Low Cost Domestic sourcing model and framework: </a:t>
            </a:r>
            <a:r>
              <a:rPr lang="en" sz="1225">
                <a:latin typeface="Roboto"/>
                <a:ea typeface="Roboto"/>
                <a:cs typeface="Roboto"/>
                <a:sym typeface="Roboto"/>
              </a:rPr>
              <a:t>helps companies identify skillset arbitrage opportunities, minimize the risk of culture change, while immediately improving their operating and EBITDA margins</a:t>
            </a:r>
            <a:endParaRPr sz="1225">
              <a:latin typeface="Roboto"/>
              <a:ea typeface="Roboto"/>
              <a:cs typeface="Roboto"/>
              <a:sym typeface="Roboto"/>
            </a:endParaRPr>
          </a:p>
          <a:p>
            <a:pPr indent="-306387" lvl="0" marL="457200" rtl="0" algn="l">
              <a:lnSpc>
                <a:spcPct val="80000"/>
              </a:lnSpc>
              <a:spcBef>
                <a:spcPts val="1000"/>
              </a:spcBef>
              <a:spcAft>
                <a:spcPts val="0"/>
              </a:spcAft>
              <a:buSzPts val="1225"/>
              <a:buFont typeface="Roboto"/>
              <a:buChar char="●"/>
            </a:pPr>
            <a:r>
              <a:rPr b="1" lang="en" sz="1225">
                <a:latin typeface="Roboto"/>
                <a:ea typeface="Roboto"/>
                <a:cs typeface="Roboto"/>
                <a:sym typeface="Roboto"/>
              </a:rPr>
              <a:t>Nearshoring Execution Framework:</a:t>
            </a:r>
            <a:r>
              <a:rPr lang="en" sz="1225">
                <a:latin typeface="Roboto"/>
                <a:ea typeface="Roboto"/>
                <a:cs typeface="Roboto"/>
                <a:sym typeface="Roboto"/>
              </a:rPr>
              <a:t> Enables companies set up business entities and operations in low-cost nearshore locations</a:t>
            </a:r>
            <a:endParaRPr sz="1225">
              <a:latin typeface="Roboto"/>
              <a:ea typeface="Roboto"/>
              <a:cs typeface="Roboto"/>
              <a:sym typeface="Roboto"/>
            </a:endParaRPr>
          </a:p>
          <a:p>
            <a:pPr indent="-306387" lvl="0" marL="457200" rtl="0" algn="l">
              <a:lnSpc>
                <a:spcPct val="80000"/>
              </a:lnSpc>
              <a:spcBef>
                <a:spcPts val="1000"/>
              </a:spcBef>
              <a:spcAft>
                <a:spcPts val="1000"/>
              </a:spcAft>
              <a:buSzPts val="1225"/>
              <a:buFont typeface="Roboto"/>
              <a:buChar char="●"/>
            </a:pPr>
            <a:r>
              <a:rPr b="1" lang="en" sz="1225">
                <a:latin typeface="Roboto"/>
                <a:ea typeface="Roboto"/>
                <a:cs typeface="Roboto"/>
                <a:sym typeface="Roboto"/>
              </a:rPr>
              <a:t>Sales and Marketing Opportunity identification tool</a:t>
            </a:r>
            <a:r>
              <a:rPr lang="en" sz="1225">
                <a:latin typeface="Roboto"/>
                <a:ea typeface="Roboto"/>
                <a:cs typeface="Roboto"/>
                <a:sym typeface="Roboto"/>
              </a:rPr>
              <a:t>: helps companies identify the highest leverage opportunities for their marketing and sales budgets</a:t>
            </a:r>
            <a:endParaRPr sz="1225">
              <a:latin typeface="Roboto"/>
              <a:ea typeface="Roboto"/>
              <a:cs typeface="Roboto"/>
              <a:sym typeface="Roboto"/>
            </a:endParaRPr>
          </a:p>
        </p:txBody>
      </p:sp>
      <p:pic>
        <p:nvPicPr>
          <p:cNvPr id="96" name="Google Shape;96;p16"/>
          <p:cNvPicPr preferRelativeResize="0"/>
          <p:nvPr/>
        </p:nvPicPr>
        <p:blipFill rotWithShape="1">
          <a:blip r:embed="rId3">
            <a:alphaModFix/>
          </a:blip>
          <a:srcRect b="73737" l="22723" r="24369" t="0"/>
          <a:stretch/>
        </p:blipFill>
        <p:spPr>
          <a:xfrm>
            <a:off x="7509425" y="4700650"/>
            <a:ext cx="1586026" cy="4428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7"/>
          <p:cNvSpPr txBox="1"/>
          <p:nvPr>
            <p:ph type="title"/>
          </p:nvPr>
        </p:nvSpPr>
        <p:spPr>
          <a:xfrm>
            <a:off x="531525" y="64950"/>
            <a:ext cx="8339100" cy="912900"/>
          </a:xfrm>
          <a:prstGeom prst="rect">
            <a:avLst/>
          </a:prstGeom>
          <a:solidFill>
            <a:srgbClr val="38761D"/>
          </a:solidFill>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220">
                <a:solidFill>
                  <a:schemeClr val="lt1"/>
                </a:solidFill>
                <a:latin typeface="Roboto"/>
                <a:ea typeface="Roboto"/>
                <a:cs typeface="Roboto"/>
                <a:sym typeface="Roboto"/>
              </a:rPr>
              <a:t>YOUR COMPANY TIMELINE / STORY </a:t>
            </a:r>
            <a:r>
              <a:rPr b="1" lang="en" sz="2220">
                <a:solidFill>
                  <a:srgbClr val="F5931D"/>
                </a:solidFill>
                <a:latin typeface="Roboto"/>
                <a:ea typeface="Roboto"/>
                <a:cs typeface="Roboto"/>
                <a:sym typeface="Roboto"/>
              </a:rPr>
              <a:t>started with a powerful vision</a:t>
            </a:r>
            <a:r>
              <a:rPr b="1" lang="en" sz="2220">
                <a:latin typeface="Roboto"/>
                <a:ea typeface="Roboto"/>
                <a:cs typeface="Roboto"/>
                <a:sym typeface="Roboto"/>
              </a:rPr>
              <a:t> </a:t>
            </a:r>
            <a:r>
              <a:rPr lang="en" sz="2220">
                <a:latin typeface="Roboto Thin"/>
                <a:ea typeface="Roboto Thin"/>
                <a:cs typeface="Roboto Thin"/>
                <a:sym typeface="Roboto Thin"/>
              </a:rPr>
              <a:t>that its founders made into reality over a decade…</a:t>
            </a:r>
            <a:endParaRPr sz="2220">
              <a:latin typeface="Roboto Thin"/>
              <a:ea typeface="Roboto Thin"/>
              <a:cs typeface="Roboto Thin"/>
              <a:sym typeface="Roboto Thin"/>
            </a:endParaRPr>
          </a:p>
        </p:txBody>
      </p:sp>
      <p:grpSp>
        <p:nvGrpSpPr>
          <p:cNvPr id="102" name="Google Shape;102;p17"/>
          <p:cNvGrpSpPr/>
          <p:nvPr/>
        </p:nvGrpSpPr>
        <p:grpSpPr>
          <a:xfrm>
            <a:off x="7618076" y="2295583"/>
            <a:ext cx="1583573" cy="2847953"/>
            <a:chOff x="3048000" y="2295578"/>
            <a:chExt cx="1581991" cy="2847953"/>
          </a:xfrm>
        </p:grpSpPr>
        <p:grpSp>
          <p:nvGrpSpPr>
            <p:cNvPr id="103" name="Google Shape;103;p17"/>
            <p:cNvGrpSpPr/>
            <p:nvPr/>
          </p:nvGrpSpPr>
          <p:grpSpPr>
            <a:xfrm>
              <a:off x="3048000" y="2295578"/>
              <a:ext cx="1524000" cy="2847953"/>
              <a:chOff x="0" y="2295575"/>
              <a:chExt cx="1524000" cy="2837455"/>
            </a:xfrm>
          </p:grpSpPr>
          <p:sp>
            <p:nvSpPr>
              <p:cNvPr id="104" name="Google Shape;104;p17"/>
              <p:cNvSpPr/>
              <p:nvPr/>
            </p:nvSpPr>
            <p:spPr>
              <a:xfrm>
                <a:off x="0" y="2823930"/>
                <a:ext cx="1524000" cy="23091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7"/>
              <p:cNvSpPr/>
              <p:nvPr/>
            </p:nvSpPr>
            <p:spPr>
              <a:xfrm>
                <a:off x="0" y="2295575"/>
                <a:ext cx="1524000" cy="53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6" name="Google Shape;106;p17"/>
            <p:cNvSpPr txBox="1"/>
            <p:nvPr/>
          </p:nvSpPr>
          <p:spPr>
            <a:xfrm>
              <a:off x="3103194" y="2897645"/>
              <a:ext cx="1478400" cy="6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rgbClr val="5E5E5E"/>
                  </a:solidFill>
                  <a:latin typeface="Roboto"/>
                  <a:ea typeface="Roboto"/>
                  <a:cs typeface="Roboto"/>
                  <a:sym typeface="Roboto"/>
                </a:rPr>
                <a:t>COMPANY NAME     </a:t>
              </a:r>
              <a:r>
                <a:rPr b="1" lang="en" sz="1100">
                  <a:solidFill>
                    <a:srgbClr val="5E5E5E"/>
                  </a:solidFill>
                  <a:latin typeface="Roboto"/>
                  <a:ea typeface="Roboto"/>
                  <a:cs typeface="Roboto"/>
                  <a:sym typeface="Roboto"/>
                </a:rPr>
                <a:t>launched as the realization of the talent “smart cloud”</a:t>
              </a:r>
              <a:endParaRPr b="1" sz="1100">
                <a:solidFill>
                  <a:srgbClr val="5E5E5E"/>
                </a:solidFill>
                <a:latin typeface="Roboto"/>
                <a:ea typeface="Roboto"/>
                <a:cs typeface="Roboto"/>
                <a:sym typeface="Roboto"/>
              </a:endParaRPr>
            </a:p>
          </p:txBody>
        </p:sp>
        <p:sp>
          <p:nvSpPr>
            <p:cNvPr id="107" name="Google Shape;107;p17"/>
            <p:cNvSpPr txBox="1"/>
            <p:nvPr/>
          </p:nvSpPr>
          <p:spPr>
            <a:xfrm>
              <a:off x="3105991" y="3679445"/>
              <a:ext cx="1524000" cy="832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800">
                  <a:solidFill>
                    <a:srgbClr val="5E5E5E"/>
                  </a:solidFill>
                  <a:latin typeface="Roboto"/>
                  <a:ea typeface="Roboto"/>
                  <a:cs typeface="Roboto"/>
                  <a:sym typeface="Roboto"/>
                </a:rPr>
                <a:t>XXX</a:t>
              </a:r>
              <a:endParaRPr b="1" sz="800">
                <a:solidFill>
                  <a:srgbClr val="5E5E5E"/>
                </a:solidFill>
                <a:latin typeface="Roboto"/>
                <a:ea typeface="Roboto"/>
                <a:cs typeface="Roboto"/>
                <a:sym typeface="Roboto"/>
              </a:endParaRPr>
            </a:p>
          </p:txBody>
        </p:sp>
        <p:sp>
          <p:nvSpPr>
            <p:cNvPr id="108" name="Google Shape;108;p17"/>
            <p:cNvSpPr txBox="1"/>
            <p:nvPr/>
          </p:nvSpPr>
          <p:spPr>
            <a:xfrm>
              <a:off x="3224550" y="2441107"/>
              <a:ext cx="871200" cy="26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000">
                  <a:solidFill>
                    <a:srgbClr val="5E5E5E"/>
                  </a:solidFill>
                  <a:latin typeface="Roboto"/>
                  <a:ea typeface="Roboto"/>
                  <a:cs typeface="Roboto"/>
                  <a:sym typeface="Roboto"/>
                </a:rPr>
                <a:t>2022</a:t>
              </a:r>
              <a:endParaRPr sz="1000">
                <a:solidFill>
                  <a:srgbClr val="5E5E5E"/>
                </a:solidFill>
                <a:latin typeface="Roboto"/>
                <a:ea typeface="Roboto"/>
                <a:cs typeface="Roboto"/>
                <a:sym typeface="Roboto"/>
              </a:endParaRPr>
            </a:p>
          </p:txBody>
        </p:sp>
      </p:grpSp>
      <p:grpSp>
        <p:nvGrpSpPr>
          <p:cNvPr id="109" name="Google Shape;109;p17"/>
          <p:cNvGrpSpPr/>
          <p:nvPr/>
        </p:nvGrpSpPr>
        <p:grpSpPr>
          <a:xfrm>
            <a:off x="6092551" y="2295580"/>
            <a:ext cx="1525524" cy="2847956"/>
            <a:chOff x="3048000" y="2295575"/>
            <a:chExt cx="1524000" cy="2847956"/>
          </a:xfrm>
        </p:grpSpPr>
        <p:grpSp>
          <p:nvGrpSpPr>
            <p:cNvPr id="110" name="Google Shape;110;p17"/>
            <p:cNvGrpSpPr/>
            <p:nvPr/>
          </p:nvGrpSpPr>
          <p:grpSpPr>
            <a:xfrm>
              <a:off x="3048000" y="2295578"/>
              <a:ext cx="1524000" cy="2847953"/>
              <a:chOff x="0" y="2295575"/>
              <a:chExt cx="1524000" cy="2837455"/>
            </a:xfrm>
          </p:grpSpPr>
          <p:sp>
            <p:nvSpPr>
              <p:cNvPr id="111" name="Google Shape;111;p17"/>
              <p:cNvSpPr/>
              <p:nvPr/>
            </p:nvSpPr>
            <p:spPr>
              <a:xfrm>
                <a:off x="0" y="2823930"/>
                <a:ext cx="1524000" cy="23091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7"/>
              <p:cNvSpPr/>
              <p:nvPr/>
            </p:nvSpPr>
            <p:spPr>
              <a:xfrm>
                <a:off x="0" y="2295575"/>
                <a:ext cx="1524000" cy="53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13" name="Google Shape;113;p17"/>
            <p:cNvCxnSpPr/>
            <p:nvPr/>
          </p:nvCxnSpPr>
          <p:spPr>
            <a:xfrm>
              <a:off x="4572000" y="2295575"/>
              <a:ext cx="0" cy="2837400"/>
            </a:xfrm>
            <a:prstGeom prst="straightConnector1">
              <a:avLst/>
            </a:prstGeom>
            <a:noFill/>
            <a:ln cap="flat" cmpd="sng" w="9525">
              <a:solidFill>
                <a:srgbClr val="D9D9D9"/>
              </a:solidFill>
              <a:prstDash val="dot"/>
              <a:round/>
              <a:headEnd len="sm" w="sm" type="none"/>
              <a:tailEnd len="sm" w="sm" type="none"/>
            </a:ln>
          </p:spPr>
        </p:cxnSp>
        <p:sp>
          <p:nvSpPr>
            <p:cNvPr id="114" name="Google Shape;114;p17"/>
            <p:cNvSpPr txBox="1"/>
            <p:nvPr/>
          </p:nvSpPr>
          <p:spPr>
            <a:xfrm>
              <a:off x="3148424" y="2897645"/>
              <a:ext cx="1349700" cy="6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rgbClr val="5E5E5E"/>
                  </a:solidFill>
                  <a:latin typeface="Roboto"/>
                  <a:ea typeface="Roboto"/>
                  <a:cs typeface="Roboto"/>
                  <a:sym typeface="Roboto"/>
                </a:rPr>
                <a:t>Now executive leaders, xxx collaborate on a refined vision</a:t>
              </a:r>
              <a:endParaRPr b="1" sz="1100">
                <a:solidFill>
                  <a:srgbClr val="5E5E5E"/>
                </a:solidFill>
                <a:latin typeface="Roboto"/>
                <a:ea typeface="Roboto"/>
                <a:cs typeface="Roboto"/>
                <a:sym typeface="Roboto"/>
              </a:endParaRPr>
            </a:p>
          </p:txBody>
        </p:sp>
        <p:sp>
          <p:nvSpPr>
            <p:cNvPr id="115" name="Google Shape;115;p17"/>
            <p:cNvSpPr txBox="1"/>
            <p:nvPr/>
          </p:nvSpPr>
          <p:spPr>
            <a:xfrm>
              <a:off x="3148424" y="3683545"/>
              <a:ext cx="1402200" cy="1209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800">
                  <a:solidFill>
                    <a:srgbClr val="5E5E5E"/>
                  </a:solidFill>
                  <a:latin typeface="Roboto"/>
                  <a:ea typeface="Roboto"/>
                  <a:cs typeface="Roboto"/>
                  <a:sym typeface="Roboto"/>
                </a:rPr>
                <a:t>As a EVP/CEO for a…</a:t>
              </a:r>
              <a:endParaRPr sz="800">
                <a:solidFill>
                  <a:srgbClr val="5E5E5E"/>
                </a:solidFill>
                <a:latin typeface="Roboto"/>
                <a:ea typeface="Roboto"/>
                <a:cs typeface="Roboto"/>
                <a:sym typeface="Roboto"/>
              </a:endParaRPr>
            </a:p>
          </p:txBody>
        </p:sp>
        <p:sp>
          <p:nvSpPr>
            <p:cNvPr id="116" name="Google Shape;116;p17"/>
            <p:cNvSpPr txBox="1"/>
            <p:nvPr/>
          </p:nvSpPr>
          <p:spPr>
            <a:xfrm>
              <a:off x="3224550" y="2441107"/>
              <a:ext cx="871200" cy="26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000">
                  <a:solidFill>
                    <a:srgbClr val="5E5E5E"/>
                  </a:solidFill>
                  <a:latin typeface="Roboto"/>
                  <a:ea typeface="Roboto"/>
                  <a:cs typeface="Roboto"/>
                  <a:sym typeface="Roboto"/>
                </a:rPr>
                <a:t>2018-2022</a:t>
              </a:r>
              <a:endParaRPr sz="1000">
                <a:solidFill>
                  <a:srgbClr val="5E5E5E"/>
                </a:solidFill>
                <a:latin typeface="Roboto"/>
                <a:ea typeface="Roboto"/>
                <a:cs typeface="Roboto"/>
                <a:sym typeface="Roboto"/>
              </a:endParaRPr>
            </a:p>
          </p:txBody>
        </p:sp>
      </p:grpSp>
      <p:grpSp>
        <p:nvGrpSpPr>
          <p:cNvPr id="117" name="Google Shape;117;p17"/>
          <p:cNvGrpSpPr/>
          <p:nvPr/>
        </p:nvGrpSpPr>
        <p:grpSpPr>
          <a:xfrm>
            <a:off x="4567026" y="2295580"/>
            <a:ext cx="1525524" cy="2847956"/>
            <a:chOff x="3048000" y="2295575"/>
            <a:chExt cx="1524000" cy="2847956"/>
          </a:xfrm>
        </p:grpSpPr>
        <p:grpSp>
          <p:nvGrpSpPr>
            <p:cNvPr id="118" name="Google Shape;118;p17"/>
            <p:cNvGrpSpPr/>
            <p:nvPr/>
          </p:nvGrpSpPr>
          <p:grpSpPr>
            <a:xfrm>
              <a:off x="3048000" y="2295578"/>
              <a:ext cx="1524000" cy="2847953"/>
              <a:chOff x="0" y="2295575"/>
              <a:chExt cx="1524000" cy="2837455"/>
            </a:xfrm>
          </p:grpSpPr>
          <p:sp>
            <p:nvSpPr>
              <p:cNvPr id="119" name="Google Shape;119;p17"/>
              <p:cNvSpPr/>
              <p:nvPr/>
            </p:nvSpPr>
            <p:spPr>
              <a:xfrm>
                <a:off x="0" y="2823930"/>
                <a:ext cx="1524000" cy="23091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7"/>
              <p:cNvSpPr/>
              <p:nvPr/>
            </p:nvSpPr>
            <p:spPr>
              <a:xfrm>
                <a:off x="0" y="2295575"/>
                <a:ext cx="1524000" cy="53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21" name="Google Shape;121;p17"/>
            <p:cNvCxnSpPr/>
            <p:nvPr/>
          </p:nvCxnSpPr>
          <p:spPr>
            <a:xfrm>
              <a:off x="4495876" y="2295575"/>
              <a:ext cx="0" cy="2837400"/>
            </a:xfrm>
            <a:prstGeom prst="straightConnector1">
              <a:avLst/>
            </a:prstGeom>
            <a:noFill/>
            <a:ln cap="flat" cmpd="sng" w="9525">
              <a:solidFill>
                <a:srgbClr val="D9D9D9"/>
              </a:solidFill>
              <a:prstDash val="dot"/>
              <a:round/>
              <a:headEnd len="sm" w="sm" type="none"/>
              <a:tailEnd len="sm" w="sm" type="none"/>
            </a:ln>
          </p:spPr>
        </p:cxnSp>
        <p:sp>
          <p:nvSpPr>
            <p:cNvPr id="122" name="Google Shape;122;p17"/>
            <p:cNvSpPr txBox="1"/>
            <p:nvPr/>
          </p:nvSpPr>
          <p:spPr>
            <a:xfrm>
              <a:off x="3195902" y="2872420"/>
              <a:ext cx="1265400" cy="6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rgbClr val="5E5E5E"/>
                  </a:solidFill>
                  <a:latin typeface="Roboto"/>
                  <a:ea typeface="Roboto"/>
                  <a:cs typeface="Roboto"/>
                  <a:sym typeface="Roboto"/>
                </a:rPr>
                <a:t>Founder named Workforce Advisor to White House Rural Council </a:t>
              </a:r>
              <a:endParaRPr b="1" sz="1100">
                <a:solidFill>
                  <a:srgbClr val="5E5E5E"/>
                </a:solidFill>
                <a:latin typeface="Roboto"/>
                <a:ea typeface="Roboto"/>
                <a:cs typeface="Roboto"/>
                <a:sym typeface="Roboto"/>
              </a:endParaRPr>
            </a:p>
          </p:txBody>
        </p:sp>
        <p:sp>
          <p:nvSpPr>
            <p:cNvPr id="123" name="Google Shape;123;p17"/>
            <p:cNvSpPr txBox="1"/>
            <p:nvPr/>
          </p:nvSpPr>
          <p:spPr>
            <a:xfrm>
              <a:off x="3195902" y="3722245"/>
              <a:ext cx="1359900" cy="1094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800">
                  <a:solidFill>
                    <a:srgbClr val="5E5E5E"/>
                  </a:solidFill>
                  <a:latin typeface="Roboto"/>
                  <a:ea typeface="Roboto"/>
                  <a:cs typeface="Roboto"/>
                  <a:sym typeface="Roboto"/>
                </a:rPr>
                <a:t>Through his Master’s studies at UNC-Chapel Hill and the USDA grant, </a:t>
              </a:r>
              <a:endParaRPr sz="800">
                <a:solidFill>
                  <a:srgbClr val="5E5E5E"/>
                </a:solidFill>
                <a:latin typeface="Roboto"/>
                <a:ea typeface="Roboto"/>
                <a:cs typeface="Roboto"/>
                <a:sym typeface="Roboto"/>
              </a:endParaRPr>
            </a:p>
          </p:txBody>
        </p:sp>
        <p:sp>
          <p:nvSpPr>
            <p:cNvPr id="124" name="Google Shape;124;p17"/>
            <p:cNvSpPr txBox="1"/>
            <p:nvPr/>
          </p:nvSpPr>
          <p:spPr>
            <a:xfrm>
              <a:off x="3376798" y="2441107"/>
              <a:ext cx="871200" cy="26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000">
                  <a:solidFill>
                    <a:srgbClr val="5E5E5E"/>
                  </a:solidFill>
                  <a:latin typeface="Roboto"/>
                  <a:ea typeface="Roboto"/>
                  <a:cs typeface="Roboto"/>
                  <a:sym typeface="Roboto"/>
                </a:rPr>
                <a:t>2016-17</a:t>
              </a:r>
              <a:endParaRPr sz="1000">
                <a:solidFill>
                  <a:srgbClr val="5E5E5E"/>
                </a:solidFill>
                <a:latin typeface="Roboto"/>
                <a:ea typeface="Roboto"/>
                <a:cs typeface="Roboto"/>
                <a:sym typeface="Roboto"/>
              </a:endParaRPr>
            </a:p>
          </p:txBody>
        </p:sp>
      </p:grpSp>
      <p:grpSp>
        <p:nvGrpSpPr>
          <p:cNvPr id="125" name="Google Shape;125;p17"/>
          <p:cNvGrpSpPr/>
          <p:nvPr/>
        </p:nvGrpSpPr>
        <p:grpSpPr>
          <a:xfrm>
            <a:off x="3041501" y="2295580"/>
            <a:ext cx="1695506" cy="2847956"/>
            <a:chOff x="3048000" y="2295575"/>
            <a:chExt cx="1693813" cy="2847956"/>
          </a:xfrm>
        </p:grpSpPr>
        <p:grpSp>
          <p:nvGrpSpPr>
            <p:cNvPr id="126" name="Google Shape;126;p17"/>
            <p:cNvGrpSpPr/>
            <p:nvPr/>
          </p:nvGrpSpPr>
          <p:grpSpPr>
            <a:xfrm>
              <a:off x="3048000" y="2295578"/>
              <a:ext cx="1524000" cy="2847953"/>
              <a:chOff x="0" y="2295575"/>
              <a:chExt cx="1524000" cy="2837455"/>
            </a:xfrm>
          </p:grpSpPr>
          <p:sp>
            <p:nvSpPr>
              <p:cNvPr id="127" name="Google Shape;127;p17"/>
              <p:cNvSpPr/>
              <p:nvPr/>
            </p:nvSpPr>
            <p:spPr>
              <a:xfrm>
                <a:off x="0" y="2823930"/>
                <a:ext cx="1524000" cy="23091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7"/>
              <p:cNvSpPr/>
              <p:nvPr/>
            </p:nvSpPr>
            <p:spPr>
              <a:xfrm>
                <a:off x="0" y="2295575"/>
                <a:ext cx="1524000" cy="53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29" name="Google Shape;129;p17"/>
            <p:cNvCxnSpPr/>
            <p:nvPr/>
          </p:nvCxnSpPr>
          <p:spPr>
            <a:xfrm>
              <a:off x="4572000" y="2295575"/>
              <a:ext cx="0" cy="2837400"/>
            </a:xfrm>
            <a:prstGeom prst="straightConnector1">
              <a:avLst/>
            </a:prstGeom>
            <a:noFill/>
            <a:ln cap="flat" cmpd="sng" w="9525">
              <a:solidFill>
                <a:srgbClr val="D9D9D9"/>
              </a:solidFill>
              <a:prstDash val="dot"/>
              <a:round/>
              <a:headEnd len="sm" w="sm" type="none"/>
              <a:tailEnd len="sm" w="sm" type="none"/>
            </a:ln>
          </p:spPr>
        </p:cxnSp>
        <p:sp>
          <p:nvSpPr>
            <p:cNvPr id="130" name="Google Shape;130;p17"/>
            <p:cNvSpPr txBox="1"/>
            <p:nvPr/>
          </p:nvSpPr>
          <p:spPr>
            <a:xfrm>
              <a:off x="3121801" y="2897645"/>
              <a:ext cx="1581900" cy="6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rgbClr val="5E5E5E"/>
                  </a:solidFill>
                  <a:latin typeface="Roboto"/>
                  <a:ea typeface="Roboto"/>
                  <a:cs typeface="Roboto"/>
                  <a:sym typeface="Roboto"/>
                </a:rPr>
                <a:t>Founder’s efforts nationally recognized, winning a USDA tech workforce development grant</a:t>
              </a:r>
              <a:endParaRPr b="1" sz="1100">
                <a:solidFill>
                  <a:srgbClr val="5E5E5E"/>
                </a:solidFill>
                <a:latin typeface="Roboto"/>
                <a:ea typeface="Roboto"/>
                <a:cs typeface="Roboto"/>
                <a:sym typeface="Roboto"/>
              </a:endParaRPr>
            </a:p>
          </p:txBody>
        </p:sp>
        <p:sp>
          <p:nvSpPr>
            <p:cNvPr id="131" name="Google Shape;131;p17"/>
            <p:cNvSpPr txBox="1"/>
            <p:nvPr/>
          </p:nvSpPr>
          <p:spPr>
            <a:xfrm>
              <a:off x="3159913" y="3848895"/>
              <a:ext cx="1581900" cy="832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800">
                  <a:solidFill>
                    <a:srgbClr val="5E5E5E"/>
                  </a:solidFill>
                  <a:latin typeface="Roboto"/>
                  <a:ea typeface="Roboto"/>
                  <a:cs typeface="Roboto"/>
                  <a:sym typeface="Roboto"/>
                </a:rPr>
                <a:t>Named keynote speaker at RevAmerica’s 2015 conference on Domestic Sourcing, </a:t>
              </a:r>
              <a:r>
                <a:rPr lang="en" sz="800">
                  <a:solidFill>
                    <a:srgbClr val="5E5E5E"/>
                  </a:solidFill>
                  <a:latin typeface="Roboto"/>
                  <a:ea typeface="Roboto"/>
                  <a:cs typeface="Roboto"/>
                  <a:sym typeface="Roboto"/>
                </a:rPr>
                <a:t>"Founder's Name(s)"</a:t>
              </a:r>
              <a:r>
                <a:rPr lang="en" sz="800">
                  <a:solidFill>
                    <a:srgbClr val="5E5E5E"/>
                  </a:solidFill>
                  <a:latin typeface="Roboto"/>
                  <a:ea typeface="Roboto"/>
                  <a:cs typeface="Roboto"/>
                  <a:sym typeface="Roboto"/>
                </a:rPr>
                <a:t>’s efforts are later featured in CIO Magazine. This led to receiving a USDA grant to study tech reskilling as an economic engine in the rural US. </a:t>
              </a:r>
              <a:endParaRPr sz="800">
                <a:solidFill>
                  <a:srgbClr val="5E5E5E"/>
                </a:solidFill>
                <a:latin typeface="Roboto"/>
                <a:ea typeface="Roboto"/>
                <a:cs typeface="Roboto"/>
                <a:sym typeface="Roboto"/>
              </a:endParaRPr>
            </a:p>
          </p:txBody>
        </p:sp>
        <p:sp>
          <p:nvSpPr>
            <p:cNvPr id="132" name="Google Shape;132;p17"/>
            <p:cNvSpPr txBox="1"/>
            <p:nvPr/>
          </p:nvSpPr>
          <p:spPr>
            <a:xfrm>
              <a:off x="3452922" y="2441107"/>
              <a:ext cx="871200" cy="26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000">
                  <a:solidFill>
                    <a:srgbClr val="5E5E5E"/>
                  </a:solidFill>
                  <a:latin typeface="Roboto"/>
                  <a:ea typeface="Roboto"/>
                  <a:cs typeface="Roboto"/>
                  <a:sym typeface="Roboto"/>
                </a:rPr>
                <a:t>2015-16</a:t>
              </a:r>
              <a:endParaRPr sz="1000">
                <a:solidFill>
                  <a:srgbClr val="5E5E5E"/>
                </a:solidFill>
                <a:latin typeface="Roboto"/>
                <a:ea typeface="Roboto"/>
                <a:cs typeface="Roboto"/>
                <a:sym typeface="Roboto"/>
              </a:endParaRPr>
            </a:p>
          </p:txBody>
        </p:sp>
      </p:grpSp>
      <p:grpSp>
        <p:nvGrpSpPr>
          <p:cNvPr id="133" name="Google Shape;133;p17"/>
          <p:cNvGrpSpPr/>
          <p:nvPr/>
        </p:nvGrpSpPr>
        <p:grpSpPr>
          <a:xfrm>
            <a:off x="1515975" y="2295586"/>
            <a:ext cx="1525524" cy="2847950"/>
            <a:chOff x="1515975" y="2295580"/>
            <a:chExt cx="1525524" cy="2847950"/>
          </a:xfrm>
        </p:grpSpPr>
        <p:sp>
          <p:nvSpPr>
            <p:cNvPr id="134" name="Google Shape;134;p17"/>
            <p:cNvSpPr/>
            <p:nvPr/>
          </p:nvSpPr>
          <p:spPr>
            <a:xfrm>
              <a:off x="1515975" y="2823930"/>
              <a:ext cx="1525500" cy="2319600"/>
            </a:xfrm>
            <a:prstGeom prst="rect">
              <a:avLst/>
            </a:prstGeom>
            <a:solidFill>
              <a:srgbClr val="0B71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7"/>
            <p:cNvSpPr/>
            <p:nvPr/>
          </p:nvSpPr>
          <p:spPr>
            <a:xfrm>
              <a:off x="1515975" y="2295580"/>
              <a:ext cx="1525500" cy="53700"/>
            </a:xfrm>
            <a:prstGeom prst="rect">
              <a:avLst/>
            </a:prstGeom>
            <a:solidFill>
              <a:srgbClr val="0B71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7"/>
            <p:cNvSpPr txBox="1"/>
            <p:nvPr/>
          </p:nvSpPr>
          <p:spPr>
            <a:xfrm>
              <a:off x="1591750" y="2973844"/>
              <a:ext cx="1395600" cy="6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rgbClr val="FFFFFF"/>
                  </a:solidFill>
                  <a:latin typeface="Roboto"/>
                  <a:ea typeface="Roboto"/>
                  <a:cs typeface="Roboto"/>
                  <a:sym typeface="Roboto"/>
                </a:rPr>
                <a:t>Founder outlines a vision of a “Staffing Smart Cloud”</a:t>
              </a:r>
              <a:endParaRPr b="1" sz="1100">
                <a:solidFill>
                  <a:srgbClr val="FFFFFF"/>
                </a:solidFill>
                <a:latin typeface="Roboto"/>
                <a:ea typeface="Roboto"/>
                <a:cs typeface="Roboto"/>
                <a:sym typeface="Roboto"/>
              </a:endParaRPr>
            </a:p>
          </p:txBody>
        </p:sp>
        <p:sp>
          <p:nvSpPr>
            <p:cNvPr id="137" name="Google Shape;137;p17"/>
            <p:cNvSpPr txBox="1"/>
            <p:nvPr/>
          </p:nvSpPr>
          <p:spPr>
            <a:xfrm>
              <a:off x="1591750" y="3798444"/>
              <a:ext cx="1358400" cy="1094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800">
                  <a:solidFill>
                    <a:srgbClr val="FFFFFF"/>
                  </a:solidFill>
                  <a:latin typeface="Roboto"/>
                  <a:ea typeface="Roboto"/>
                  <a:cs typeface="Roboto"/>
                  <a:sym typeface="Roboto"/>
                </a:rPr>
                <a:t>Working on some of the world’s pioneering cloud and AI technology at Red Hat, </a:t>
              </a:r>
              <a:r>
                <a:rPr lang="en" sz="800">
                  <a:solidFill>
                    <a:srgbClr val="FFFFFF"/>
                  </a:solidFill>
                  <a:latin typeface="Roboto"/>
                  <a:ea typeface="Roboto"/>
                  <a:cs typeface="Roboto"/>
                  <a:sym typeface="Roboto"/>
                </a:rPr>
                <a:t>"Founder's Name(s)"</a:t>
              </a:r>
              <a:r>
                <a:rPr lang="en" sz="800">
                  <a:solidFill>
                    <a:srgbClr val="FFFFFF"/>
                  </a:solidFill>
                  <a:latin typeface="Roboto"/>
                  <a:ea typeface="Roboto"/>
                  <a:cs typeface="Roboto"/>
                  <a:sym typeface="Roboto"/>
                </a:rPr>
                <a:t> proposes a future vision of “calling up” tech labor resources just like AWS and Azure do with cloud computing. </a:t>
              </a:r>
              <a:endParaRPr sz="800">
                <a:solidFill>
                  <a:srgbClr val="FFFFFF"/>
                </a:solidFill>
                <a:latin typeface="Roboto"/>
                <a:ea typeface="Roboto"/>
                <a:cs typeface="Roboto"/>
                <a:sym typeface="Roboto"/>
              </a:endParaRPr>
            </a:p>
          </p:txBody>
        </p:sp>
        <p:sp>
          <p:nvSpPr>
            <p:cNvPr id="138" name="Google Shape;138;p17"/>
            <p:cNvSpPr txBox="1"/>
            <p:nvPr/>
          </p:nvSpPr>
          <p:spPr>
            <a:xfrm>
              <a:off x="1997502" y="2441112"/>
              <a:ext cx="872100" cy="26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000">
                  <a:solidFill>
                    <a:srgbClr val="0B713F"/>
                  </a:solidFill>
                  <a:latin typeface="Roboto"/>
                  <a:ea typeface="Roboto"/>
                  <a:cs typeface="Roboto"/>
                  <a:sym typeface="Roboto"/>
                </a:rPr>
                <a:t>2014</a:t>
              </a:r>
              <a:endParaRPr sz="1000">
                <a:solidFill>
                  <a:srgbClr val="0B713F"/>
                </a:solidFill>
                <a:latin typeface="Roboto"/>
                <a:ea typeface="Roboto"/>
                <a:cs typeface="Roboto"/>
                <a:sym typeface="Roboto"/>
              </a:endParaRPr>
            </a:p>
          </p:txBody>
        </p:sp>
        <p:cxnSp>
          <p:nvCxnSpPr>
            <p:cNvPr id="139" name="Google Shape;139;p17"/>
            <p:cNvCxnSpPr/>
            <p:nvPr/>
          </p:nvCxnSpPr>
          <p:spPr>
            <a:xfrm>
              <a:off x="3041499" y="2295580"/>
              <a:ext cx="0" cy="2837400"/>
            </a:xfrm>
            <a:prstGeom prst="straightConnector1">
              <a:avLst/>
            </a:prstGeom>
            <a:noFill/>
            <a:ln cap="flat" cmpd="sng" w="9525">
              <a:solidFill>
                <a:srgbClr val="65F0AC"/>
              </a:solidFill>
              <a:prstDash val="dot"/>
              <a:round/>
              <a:headEnd len="sm" w="sm" type="none"/>
              <a:tailEnd len="sm" w="sm" type="none"/>
            </a:ln>
          </p:spPr>
        </p:cxnSp>
      </p:grpSp>
      <p:grpSp>
        <p:nvGrpSpPr>
          <p:cNvPr id="140" name="Google Shape;140;p17"/>
          <p:cNvGrpSpPr/>
          <p:nvPr/>
        </p:nvGrpSpPr>
        <p:grpSpPr>
          <a:xfrm>
            <a:off x="-25" y="2295586"/>
            <a:ext cx="1525524" cy="2847950"/>
            <a:chOff x="1515975" y="2295580"/>
            <a:chExt cx="1525524" cy="2847950"/>
          </a:xfrm>
        </p:grpSpPr>
        <p:sp>
          <p:nvSpPr>
            <p:cNvPr id="141" name="Google Shape;141;p17"/>
            <p:cNvSpPr/>
            <p:nvPr/>
          </p:nvSpPr>
          <p:spPr>
            <a:xfrm>
              <a:off x="1515975" y="2823930"/>
              <a:ext cx="1525500" cy="2319600"/>
            </a:xfrm>
            <a:prstGeom prst="rect">
              <a:avLst/>
            </a:prstGeom>
            <a:solidFill>
              <a:srgbClr val="0B71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7"/>
            <p:cNvSpPr/>
            <p:nvPr/>
          </p:nvSpPr>
          <p:spPr>
            <a:xfrm>
              <a:off x="1515975" y="2295580"/>
              <a:ext cx="1525500" cy="53700"/>
            </a:xfrm>
            <a:prstGeom prst="rect">
              <a:avLst/>
            </a:prstGeom>
            <a:solidFill>
              <a:srgbClr val="0B71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7"/>
            <p:cNvSpPr txBox="1"/>
            <p:nvPr/>
          </p:nvSpPr>
          <p:spPr>
            <a:xfrm>
              <a:off x="1561588" y="2873769"/>
              <a:ext cx="1479900" cy="6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rgbClr val="FFFFFF"/>
                  </a:solidFill>
                  <a:latin typeface="Roboto"/>
                  <a:ea typeface="Roboto"/>
                  <a:cs typeface="Roboto"/>
                  <a:sym typeface="Roboto"/>
                </a:rPr>
                <a:t>Founders meet when xxx creates Red Hat’s first low-cost domestic sourcing program</a:t>
              </a:r>
              <a:endParaRPr b="1" sz="1100">
                <a:solidFill>
                  <a:srgbClr val="FFFFFF"/>
                </a:solidFill>
                <a:latin typeface="Roboto"/>
                <a:ea typeface="Roboto"/>
                <a:cs typeface="Roboto"/>
                <a:sym typeface="Roboto"/>
              </a:endParaRPr>
            </a:p>
          </p:txBody>
        </p:sp>
        <p:sp>
          <p:nvSpPr>
            <p:cNvPr id="144" name="Google Shape;144;p17"/>
            <p:cNvSpPr txBox="1"/>
            <p:nvPr/>
          </p:nvSpPr>
          <p:spPr>
            <a:xfrm>
              <a:off x="1627975" y="3845319"/>
              <a:ext cx="1350900" cy="1094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800">
                  <a:solidFill>
                    <a:srgbClr val="FFFFFF"/>
                  </a:solidFill>
                  <a:latin typeface="Roboto"/>
                  <a:ea typeface="Roboto"/>
                  <a:cs typeface="Roboto"/>
                  <a:sym typeface="Roboto"/>
                </a:rPr>
                <a:t>Leading the Customer Portal engineering team, </a:t>
              </a:r>
              <a:r>
                <a:rPr lang="en" sz="800">
                  <a:solidFill>
                    <a:srgbClr val="FFFFFF"/>
                  </a:solidFill>
                  <a:latin typeface="Roboto"/>
                  <a:ea typeface="Roboto"/>
                  <a:cs typeface="Roboto"/>
                  <a:sym typeface="Roboto"/>
                </a:rPr>
                <a:t>"Founder's Name(s)"</a:t>
              </a:r>
              <a:r>
                <a:rPr lang="en" sz="800">
                  <a:solidFill>
                    <a:srgbClr val="FFFFFF"/>
                  </a:solidFill>
                  <a:latin typeface="Roboto"/>
                  <a:ea typeface="Roboto"/>
                  <a:cs typeface="Roboto"/>
                  <a:sym typeface="Roboto"/>
                </a:rPr>
                <a:t>, and domestic sourcing providers in Nebraska to provide quality engineering at 60% of east coast costs</a:t>
              </a:r>
              <a:endParaRPr sz="800">
                <a:solidFill>
                  <a:srgbClr val="FFFFFF"/>
                </a:solidFill>
                <a:latin typeface="Roboto"/>
                <a:ea typeface="Roboto"/>
                <a:cs typeface="Roboto"/>
                <a:sym typeface="Roboto"/>
              </a:endParaRPr>
            </a:p>
          </p:txBody>
        </p:sp>
        <p:sp>
          <p:nvSpPr>
            <p:cNvPr id="145" name="Google Shape;145;p17"/>
            <p:cNvSpPr txBox="1"/>
            <p:nvPr/>
          </p:nvSpPr>
          <p:spPr>
            <a:xfrm>
              <a:off x="1997502" y="2441112"/>
              <a:ext cx="872100" cy="26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000">
                  <a:solidFill>
                    <a:srgbClr val="0B713F"/>
                  </a:solidFill>
                  <a:latin typeface="Roboto"/>
                  <a:ea typeface="Roboto"/>
                  <a:cs typeface="Roboto"/>
                  <a:sym typeface="Roboto"/>
                </a:rPr>
                <a:t>2012</a:t>
              </a:r>
              <a:endParaRPr sz="1000">
                <a:solidFill>
                  <a:srgbClr val="0B713F"/>
                </a:solidFill>
                <a:latin typeface="Roboto"/>
                <a:ea typeface="Roboto"/>
                <a:cs typeface="Roboto"/>
                <a:sym typeface="Roboto"/>
              </a:endParaRPr>
            </a:p>
          </p:txBody>
        </p:sp>
        <p:cxnSp>
          <p:nvCxnSpPr>
            <p:cNvPr id="146" name="Google Shape;146;p17"/>
            <p:cNvCxnSpPr/>
            <p:nvPr/>
          </p:nvCxnSpPr>
          <p:spPr>
            <a:xfrm>
              <a:off x="3041499" y="2295580"/>
              <a:ext cx="0" cy="2837400"/>
            </a:xfrm>
            <a:prstGeom prst="straightConnector1">
              <a:avLst/>
            </a:prstGeom>
            <a:noFill/>
            <a:ln cap="flat" cmpd="sng" w="9525">
              <a:solidFill>
                <a:srgbClr val="65F0AC"/>
              </a:solidFill>
              <a:prstDash val="dot"/>
              <a:round/>
              <a:headEnd len="sm" w="sm" type="none"/>
              <a:tailEnd len="sm" w="sm" type="none"/>
            </a:ln>
          </p:spPr>
        </p:cxnSp>
      </p:grpSp>
      <p:pic>
        <p:nvPicPr>
          <p:cNvPr id="147" name="Google Shape;147;p17"/>
          <p:cNvPicPr preferRelativeResize="0"/>
          <p:nvPr/>
        </p:nvPicPr>
        <p:blipFill>
          <a:blip r:embed="rId3">
            <a:alphaModFix/>
          </a:blip>
          <a:stretch>
            <a:fillRect/>
          </a:stretch>
        </p:blipFill>
        <p:spPr>
          <a:xfrm>
            <a:off x="367075" y="1750803"/>
            <a:ext cx="650051" cy="365675"/>
          </a:xfrm>
          <a:prstGeom prst="rect">
            <a:avLst/>
          </a:prstGeom>
          <a:noFill/>
          <a:ln>
            <a:noFill/>
          </a:ln>
        </p:spPr>
      </p:pic>
      <p:pic>
        <p:nvPicPr>
          <p:cNvPr id="148" name="Google Shape;148;p17"/>
          <p:cNvPicPr preferRelativeResize="0"/>
          <p:nvPr/>
        </p:nvPicPr>
        <p:blipFill rotWithShape="1">
          <a:blip r:embed="rId4">
            <a:alphaModFix/>
          </a:blip>
          <a:srcRect b="36994" l="26580" r="33634" t="22230"/>
          <a:stretch/>
        </p:blipFill>
        <p:spPr>
          <a:xfrm>
            <a:off x="1336300" y="1203542"/>
            <a:ext cx="1583573" cy="912932"/>
          </a:xfrm>
          <a:prstGeom prst="rect">
            <a:avLst/>
          </a:prstGeom>
          <a:noFill/>
          <a:ln>
            <a:noFill/>
          </a:ln>
        </p:spPr>
      </p:pic>
      <p:grpSp>
        <p:nvGrpSpPr>
          <p:cNvPr id="149" name="Google Shape;149;p17"/>
          <p:cNvGrpSpPr/>
          <p:nvPr/>
        </p:nvGrpSpPr>
        <p:grpSpPr>
          <a:xfrm>
            <a:off x="3354293" y="1094481"/>
            <a:ext cx="1350960" cy="1119189"/>
            <a:chOff x="6053450" y="1017538"/>
            <a:chExt cx="2938147" cy="2184636"/>
          </a:xfrm>
        </p:grpSpPr>
        <p:pic>
          <p:nvPicPr>
            <p:cNvPr id="150" name="Google Shape;150;p17"/>
            <p:cNvPicPr preferRelativeResize="0"/>
            <p:nvPr/>
          </p:nvPicPr>
          <p:blipFill rotWithShape="1">
            <a:blip r:embed="rId5">
              <a:alphaModFix/>
            </a:blip>
            <a:srcRect b="14787" l="0" r="36122" t="14759"/>
            <a:stretch/>
          </p:blipFill>
          <p:spPr>
            <a:xfrm>
              <a:off x="6053450" y="1017538"/>
              <a:ext cx="2341901" cy="1453000"/>
            </a:xfrm>
            <a:prstGeom prst="rect">
              <a:avLst/>
            </a:prstGeom>
            <a:noFill/>
            <a:ln>
              <a:noFill/>
            </a:ln>
          </p:spPr>
        </p:pic>
        <p:pic>
          <p:nvPicPr>
            <p:cNvPr id="151" name="Google Shape;151;p17"/>
            <p:cNvPicPr preferRelativeResize="0"/>
            <p:nvPr/>
          </p:nvPicPr>
          <p:blipFill rotWithShape="1">
            <a:blip r:embed="rId6">
              <a:alphaModFix/>
            </a:blip>
            <a:srcRect b="7969" l="0" r="0" t="0"/>
            <a:stretch/>
          </p:blipFill>
          <p:spPr>
            <a:xfrm>
              <a:off x="6408549" y="1865050"/>
              <a:ext cx="2583048" cy="1337124"/>
            </a:xfrm>
            <a:prstGeom prst="rect">
              <a:avLst/>
            </a:prstGeom>
            <a:noFill/>
            <a:ln>
              <a:noFill/>
            </a:ln>
          </p:spPr>
        </p:pic>
      </p:grpSp>
      <p:grpSp>
        <p:nvGrpSpPr>
          <p:cNvPr id="152" name="Google Shape;152;p17"/>
          <p:cNvGrpSpPr/>
          <p:nvPr/>
        </p:nvGrpSpPr>
        <p:grpSpPr>
          <a:xfrm>
            <a:off x="5321682" y="1146923"/>
            <a:ext cx="1973504" cy="1119212"/>
            <a:chOff x="4087040" y="3827950"/>
            <a:chExt cx="2215926" cy="1257400"/>
          </a:xfrm>
        </p:grpSpPr>
        <p:pic>
          <p:nvPicPr>
            <p:cNvPr id="153" name="Google Shape;153;p17"/>
            <p:cNvPicPr preferRelativeResize="0"/>
            <p:nvPr/>
          </p:nvPicPr>
          <p:blipFill rotWithShape="1">
            <a:blip r:embed="rId7">
              <a:alphaModFix/>
            </a:blip>
            <a:srcRect b="0" l="0" r="55943" t="0"/>
            <a:stretch/>
          </p:blipFill>
          <p:spPr>
            <a:xfrm>
              <a:off x="4087040" y="3827950"/>
              <a:ext cx="2215926" cy="1257400"/>
            </a:xfrm>
            <a:prstGeom prst="rect">
              <a:avLst/>
            </a:prstGeom>
            <a:noFill/>
            <a:ln>
              <a:noFill/>
            </a:ln>
          </p:spPr>
        </p:pic>
        <p:pic>
          <p:nvPicPr>
            <p:cNvPr id="154" name="Google Shape;154;p17"/>
            <p:cNvPicPr preferRelativeResize="0"/>
            <p:nvPr/>
          </p:nvPicPr>
          <p:blipFill>
            <a:blip r:embed="rId8">
              <a:alphaModFix/>
            </a:blip>
            <a:stretch>
              <a:fillRect/>
            </a:stretch>
          </p:blipFill>
          <p:spPr>
            <a:xfrm>
              <a:off x="5554802" y="4565382"/>
              <a:ext cx="695012" cy="472143"/>
            </a:xfrm>
            <a:prstGeom prst="rect">
              <a:avLst/>
            </a:prstGeom>
            <a:noFill/>
            <a:ln>
              <a:noFill/>
            </a:ln>
          </p:spPr>
        </p:pic>
      </p:grpSp>
      <p:pic>
        <p:nvPicPr>
          <p:cNvPr id="155" name="Google Shape;155;p17"/>
          <p:cNvPicPr preferRelativeResize="0"/>
          <p:nvPr/>
        </p:nvPicPr>
        <p:blipFill>
          <a:blip r:embed="rId9">
            <a:alphaModFix/>
          </a:blip>
          <a:stretch>
            <a:fillRect/>
          </a:stretch>
        </p:blipFill>
        <p:spPr>
          <a:xfrm>
            <a:off x="7725983" y="1214112"/>
            <a:ext cx="800323" cy="984801"/>
          </a:xfrm>
          <a:prstGeom prst="rect">
            <a:avLst/>
          </a:prstGeom>
          <a:noFill/>
          <a:ln>
            <a:noFill/>
          </a:ln>
        </p:spPr>
      </p:pic>
      <p:pic>
        <p:nvPicPr>
          <p:cNvPr id="156" name="Google Shape;156;p17"/>
          <p:cNvPicPr preferRelativeResize="0"/>
          <p:nvPr/>
        </p:nvPicPr>
        <p:blipFill rotWithShape="1">
          <a:blip r:embed="rId10">
            <a:alphaModFix/>
          </a:blip>
          <a:srcRect b="73737" l="22723" r="24369" t="0"/>
          <a:stretch/>
        </p:blipFill>
        <p:spPr>
          <a:xfrm>
            <a:off x="7509425" y="4700650"/>
            <a:ext cx="1586026" cy="4428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18"/>
          <p:cNvSpPr/>
          <p:nvPr/>
        </p:nvSpPr>
        <p:spPr>
          <a:xfrm>
            <a:off x="259500" y="1823650"/>
            <a:ext cx="7176000" cy="2183400"/>
          </a:xfrm>
          <a:prstGeom prst="homePlate">
            <a:avLst>
              <a:gd fmla="val 50000" name="adj"/>
            </a:avLst>
          </a:prstGeom>
          <a:noFill/>
          <a:ln cap="flat" cmpd="sng" w="9525">
            <a:solidFill>
              <a:srgbClr val="F5931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2" name="Google Shape;162;p18"/>
          <p:cNvSpPr txBox="1"/>
          <p:nvPr/>
        </p:nvSpPr>
        <p:spPr>
          <a:xfrm>
            <a:off x="356700" y="1035175"/>
            <a:ext cx="7104600" cy="70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latin typeface="Roboto"/>
                <a:ea typeface="Roboto"/>
                <a:cs typeface="Roboto"/>
                <a:sym typeface="Roboto"/>
              </a:rPr>
              <a:t>COMPANY NAME</a:t>
            </a:r>
            <a:r>
              <a:rPr lang="en" sz="1200">
                <a:solidFill>
                  <a:schemeClr val="dk2"/>
                </a:solidFill>
                <a:latin typeface="Roboto"/>
                <a:ea typeface="Roboto"/>
                <a:cs typeface="Roboto"/>
                <a:sym typeface="Roboto"/>
              </a:rPr>
              <a:t> is a future oriented professional technology services company made for an increasingly global, disrupted, and fragmented labor market. Its three service verticals are structured around our view of the future of technology, AI, and labor in 5 market verticals.</a:t>
            </a:r>
            <a:endParaRPr sz="1800">
              <a:solidFill>
                <a:schemeClr val="dk2"/>
              </a:solidFill>
            </a:endParaRPr>
          </a:p>
        </p:txBody>
      </p:sp>
      <p:sp>
        <p:nvSpPr>
          <p:cNvPr id="163" name="Google Shape;163;p18"/>
          <p:cNvSpPr/>
          <p:nvPr/>
        </p:nvSpPr>
        <p:spPr>
          <a:xfrm>
            <a:off x="4787400" y="1969450"/>
            <a:ext cx="1711500" cy="1933200"/>
          </a:xfrm>
          <a:prstGeom prst="roundRect">
            <a:avLst>
              <a:gd fmla="val 16667" name="adj"/>
            </a:avLst>
          </a:prstGeom>
          <a:solidFill>
            <a:srgbClr val="351C7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Roboto"/>
                <a:ea typeface="Roboto"/>
                <a:cs typeface="Roboto"/>
                <a:sym typeface="Roboto"/>
              </a:rPr>
              <a:t>Operational Efficiency and Scaling </a:t>
            </a:r>
            <a:r>
              <a:rPr b="1" lang="en" sz="1600">
                <a:solidFill>
                  <a:srgbClr val="FFFFFF"/>
                </a:solidFill>
                <a:latin typeface="Roboto"/>
                <a:ea typeface="Roboto"/>
                <a:cs typeface="Roboto"/>
                <a:sym typeface="Roboto"/>
              </a:rPr>
              <a:t> Solutions</a:t>
            </a:r>
            <a:endParaRPr b="1" sz="1600">
              <a:solidFill>
                <a:srgbClr val="FFFFFF"/>
              </a:solidFill>
              <a:latin typeface="Roboto"/>
              <a:ea typeface="Roboto"/>
              <a:cs typeface="Roboto"/>
              <a:sym typeface="Roboto"/>
            </a:endParaRPr>
          </a:p>
        </p:txBody>
      </p:sp>
      <p:sp>
        <p:nvSpPr>
          <p:cNvPr id="164" name="Google Shape;164;p18"/>
          <p:cNvSpPr/>
          <p:nvPr/>
        </p:nvSpPr>
        <p:spPr>
          <a:xfrm>
            <a:off x="2577600" y="1924875"/>
            <a:ext cx="1711500" cy="1977900"/>
          </a:xfrm>
          <a:prstGeom prst="roundRect">
            <a:avLst>
              <a:gd fmla="val 16667" name="adj"/>
            </a:avLst>
          </a:prstGeom>
          <a:solidFill>
            <a:srgbClr val="FF99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latin typeface="Roboto"/>
              <a:ea typeface="Roboto"/>
              <a:cs typeface="Roboto"/>
              <a:sym typeface="Roboto"/>
            </a:endParaRPr>
          </a:p>
          <a:p>
            <a:pPr indent="0" lvl="0" marL="0" rtl="0" algn="ctr">
              <a:spcBef>
                <a:spcPts val="0"/>
              </a:spcBef>
              <a:spcAft>
                <a:spcPts val="0"/>
              </a:spcAft>
              <a:buNone/>
            </a:pPr>
            <a:r>
              <a:rPr b="1" lang="en" sz="1600">
                <a:latin typeface="Roboto"/>
                <a:ea typeface="Roboto"/>
                <a:cs typeface="Roboto"/>
                <a:sym typeface="Roboto"/>
              </a:rPr>
              <a:t> </a:t>
            </a:r>
            <a:endParaRPr b="1" sz="1600">
              <a:latin typeface="Roboto"/>
              <a:ea typeface="Roboto"/>
              <a:cs typeface="Roboto"/>
              <a:sym typeface="Roboto"/>
            </a:endParaRPr>
          </a:p>
          <a:p>
            <a:pPr indent="0" lvl="0" marL="0" rtl="0" algn="ctr">
              <a:spcBef>
                <a:spcPts val="0"/>
              </a:spcBef>
              <a:spcAft>
                <a:spcPts val="0"/>
              </a:spcAft>
              <a:buNone/>
            </a:pPr>
            <a:r>
              <a:rPr b="1" lang="en" sz="1600">
                <a:latin typeface="Roboto"/>
                <a:ea typeface="Roboto"/>
                <a:cs typeface="Roboto"/>
                <a:sym typeface="Roboto"/>
              </a:rPr>
              <a:t>EBITDA recovery services</a:t>
            </a:r>
            <a:endParaRPr b="1" sz="1600">
              <a:latin typeface="Roboto"/>
              <a:ea typeface="Roboto"/>
              <a:cs typeface="Roboto"/>
              <a:sym typeface="Roboto"/>
            </a:endParaRPr>
          </a:p>
          <a:p>
            <a:pPr indent="0" lvl="0" marL="0" rtl="0" algn="ctr">
              <a:spcBef>
                <a:spcPts val="0"/>
              </a:spcBef>
              <a:spcAft>
                <a:spcPts val="0"/>
              </a:spcAft>
              <a:buNone/>
            </a:pPr>
            <a:r>
              <a:t/>
            </a:r>
            <a:endParaRPr b="1" sz="1000">
              <a:latin typeface="Roboto"/>
              <a:ea typeface="Roboto"/>
              <a:cs typeface="Roboto"/>
              <a:sym typeface="Roboto"/>
            </a:endParaRPr>
          </a:p>
          <a:p>
            <a:pPr indent="0" lvl="0" marL="0" rtl="0" algn="ctr">
              <a:spcBef>
                <a:spcPts val="0"/>
              </a:spcBef>
              <a:spcAft>
                <a:spcPts val="0"/>
              </a:spcAft>
              <a:buNone/>
            </a:pPr>
            <a:r>
              <a:rPr lang="en" sz="1100">
                <a:latin typeface="Roboto"/>
                <a:ea typeface="Roboto"/>
                <a:cs typeface="Roboto"/>
                <a:sym typeface="Roboto"/>
              </a:rPr>
              <a:t>Nearshore </a:t>
            </a:r>
            <a:endParaRPr sz="1100">
              <a:latin typeface="Roboto"/>
              <a:ea typeface="Roboto"/>
              <a:cs typeface="Roboto"/>
              <a:sym typeface="Roboto"/>
            </a:endParaRPr>
          </a:p>
          <a:p>
            <a:pPr indent="0" lvl="0" marL="0" rtl="0" algn="ctr">
              <a:spcBef>
                <a:spcPts val="0"/>
              </a:spcBef>
              <a:spcAft>
                <a:spcPts val="0"/>
              </a:spcAft>
              <a:buNone/>
            </a:pPr>
            <a:r>
              <a:rPr lang="en" sz="1100">
                <a:latin typeface="Roboto"/>
                <a:ea typeface="Roboto"/>
                <a:cs typeface="Roboto"/>
                <a:sym typeface="Roboto"/>
              </a:rPr>
              <a:t>Offshore </a:t>
            </a:r>
            <a:endParaRPr sz="1100">
              <a:latin typeface="Roboto"/>
              <a:ea typeface="Roboto"/>
              <a:cs typeface="Roboto"/>
              <a:sym typeface="Roboto"/>
            </a:endParaRPr>
          </a:p>
          <a:p>
            <a:pPr indent="0" lvl="0" marL="0" rtl="0" algn="ctr">
              <a:spcBef>
                <a:spcPts val="0"/>
              </a:spcBef>
              <a:spcAft>
                <a:spcPts val="0"/>
              </a:spcAft>
              <a:buNone/>
            </a:pPr>
            <a:r>
              <a:rPr lang="en" sz="1100">
                <a:latin typeface="Roboto"/>
                <a:ea typeface="Roboto"/>
                <a:cs typeface="Roboto"/>
                <a:sym typeface="Roboto"/>
              </a:rPr>
              <a:t>outsourcing +   AI-based automation </a:t>
            </a:r>
            <a:endParaRPr sz="1100">
              <a:latin typeface="Roboto"/>
              <a:ea typeface="Roboto"/>
              <a:cs typeface="Roboto"/>
              <a:sym typeface="Roboto"/>
            </a:endParaRPr>
          </a:p>
          <a:p>
            <a:pPr indent="0" lvl="0" marL="0" rtl="0" algn="ctr">
              <a:spcBef>
                <a:spcPts val="0"/>
              </a:spcBef>
              <a:spcAft>
                <a:spcPts val="0"/>
              </a:spcAft>
              <a:buNone/>
            </a:pPr>
            <a:r>
              <a:t/>
            </a:r>
            <a:endParaRPr b="1">
              <a:latin typeface="Roboto"/>
              <a:ea typeface="Roboto"/>
              <a:cs typeface="Roboto"/>
              <a:sym typeface="Roboto"/>
            </a:endParaRPr>
          </a:p>
          <a:p>
            <a:pPr indent="0" lvl="0" marL="0" rtl="0" algn="ctr">
              <a:spcBef>
                <a:spcPts val="0"/>
              </a:spcBef>
              <a:spcAft>
                <a:spcPts val="0"/>
              </a:spcAft>
              <a:buNone/>
            </a:pPr>
            <a:r>
              <a:t/>
            </a:r>
            <a:endParaRPr b="1">
              <a:latin typeface="Roboto"/>
              <a:ea typeface="Roboto"/>
              <a:cs typeface="Roboto"/>
              <a:sym typeface="Roboto"/>
            </a:endParaRPr>
          </a:p>
        </p:txBody>
      </p:sp>
      <p:sp>
        <p:nvSpPr>
          <p:cNvPr id="165" name="Google Shape;165;p18"/>
          <p:cNvSpPr/>
          <p:nvPr/>
        </p:nvSpPr>
        <p:spPr>
          <a:xfrm>
            <a:off x="367800" y="1969450"/>
            <a:ext cx="1711500" cy="1933200"/>
          </a:xfrm>
          <a:prstGeom prst="roundRect">
            <a:avLst>
              <a:gd fmla="val 16667" name="adj"/>
            </a:avLst>
          </a:prstGeom>
          <a:solidFill>
            <a:srgbClr val="3C78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solidFill>
                <a:schemeClr val="lt1"/>
              </a:solidFill>
              <a:latin typeface="Roboto"/>
              <a:ea typeface="Roboto"/>
              <a:cs typeface="Roboto"/>
              <a:sym typeface="Roboto"/>
            </a:endParaRPr>
          </a:p>
          <a:p>
            <a:pPr indent="0" lvl="0" marL="0" rtl="0" algn="ctr">
              <a:spcBef>
                <a:spcPts val="0"/>
              </a:spcBef>
              <a:spcAft>
                <a:spcPts val="0"/>
              </a:spcAft>
              <a:buNone/>
            </a:pPr>
            <a:r>
              <a:t/>
            </a:r>
            <a:endParaRPr b="1">
              <a:solidFill>
                <a:schemeClr val="lt1"/>
              </a:solidFill>
              <a:latin typeface="Roboto"/>
              <a:ea typeface="Roboto"/>
              <a:cs typeface="Roboto"/>
              <a:sym typeface="Roboto"/>
            </a:endParaRPr>
          </a:p>
          <a:p>
            <a:pPr indent="0" lvl="0" marL="0" rtl="0" algn="ctr">
              <a:spcBef>
                <a:spcPts val="0"/>
              </a:spcBef>
              <a:spcAft>
                <a:spcPts val="0"/>
              </a:spcAft>
              <a:buNone/>
            </a:pPr>
            <a:r>
              <a:rPr b="1" lang="en" sz="1600">
                <a:solidFill>
                  <a:schemeClr val="lt1"/>
                </a:solidFill>
                <a:latin typeface="Roboto"/>
                <a:ea typeface="Roboto"/>
                <a:cs typeface="Roboto"/>
                <a:sym typeface="Roboto"/>
              </a:rPr>
              <a:t>Buy and Sell Side M&amp;A Services</a:t>
            </a:r>
            <a:endParaRPr b="1" sz="1600">
              <a:solidFill>
                <a:schemeClr val="lt1"/>
              </a:solidFill>
              <a:latin typeface="Roboto"/>
              <a:ea typeface="Roboto"/>
              <a:cs typeface="Roboto"/>
              <a:sym typeface="Roboto"/>
            </a:endParaRPr>
          </a:p>
          <a:p>
            <a:pPr indent="0" lvl="0" marL="0" rtl="0" algn="ctr">
              <a:spcBef>
                <a:spcPts val="0"/>
              </a:spcBef>
              <a:spcAft>
                <a:spcPts val="0"/>
              </a:spcAft>
              <a:buNone/>
            </a:pPr>
            <a:r>
              <a:rPr lang="en" sz="1100">
                <a:solidFill>
                  <a:schemeClr val="lt1"/>
                </a:solidFill>
                <a:latin typeface="Roboto"/>
                <a:ea typeface="Roboto"/>
                <a:cs typeface="Roboto"/>
                <a:sym typeface="Roboto"/>
              </a:rPr>
              <a:t>Deal Sourcing and Pipeline mgmt Competitive Market Intel and Strategy</a:t>
            </a:r>
            <a:endParaRPr sz="1100">
              <a:solidFill>
                <a:schemeClr val="lt1"/>
              </a:solidFill>
              <a:latin typeface="Roboto"/>
              <a:ea typeface="Roboto"/>
              <a:cs typeface="Roboto"/>
              <a:sym typeface="Roboto"/>
            </a:endParaRPr>
          </a:p>
          <a:p>
            <a:pPr indent="0" lvl="0" marL="0" rtl="0" algn="ctr">
              <a:spcBef>
                <a:spcPts val="0"/>
              </a:spcBef>
              <a:spcAft>
                <a:spcPts val="0"/>
              </a:spcAft>
              <a:buNone/>
            </a:pPr>
            <a:r>
              <a:rPr lang="en" sz="1100">
                <a:solidFill>
                  <a:schemeClr val="lt1"/>
                </a:solidFill>
                <a:latin typeface="Roboto"/>
                <a:ea typeface="Roboto"/>
                <a:cs typeface="Roboto"/>
                <a:sym typeface="Roboto"/>
              </a:rPr>
              <a:t>Due Diligence</a:t>
            </a:r>
            <a:endParaRPr sz="1100">
              <a:solidFill>
                <a:schemeClr val="lt1"/>
              </a:solidFill>
              <a:latin typeface="Roboto"/>
              <a:ea typeface="Roboto"/>
              <a:cs typeface="Roboto"/>
              <a:sym typeface="Roboto"/>
            </a:endParaRPr>
          </a:p>
          <a:p>
            <a:pPr indent="0" lvl="0" marL="0" rtl="0" algn="ctr">
              <a:spcBef>
                <a:spcPts val="0"/>
              </a:spcBef>
              <a:spcAft>
                <a:spcPts val="0"/>
              </a:spcAft>
              <a:buNone/>
            </a:pPr>
            <a:r>
              <a:rPr lang="en" sz="1100">
                <a:solidFill>
                  <a:schemeClr val="lt1"/>
                </a:solidFill>
                <a:latin typeface="Roboto"/>
                <a:ea typeface="Roboto"/>
                <a:cs typeface="Roboto"/>
                <a:sym typeface="Roboto"/>
              </a:rPr>
              <a:t>M&amp;A Integration </a:t>
            </a:r>
            <a:endParaRPr sz="1100">
              <a:solidFill>
                <a:schemeClr val="lt1"/>
              </a:solidFill>
              <a:latin typeface="Roboto"/>
              <a:ea typeface="Roboto"/>
              <a:cs typeface="Roboto"/>
              <a:sym typeface="Roboto"/>
            </a:endParaRPr>
          </a:p>
          <a:p>
            <a:pPr indent="0" lvl="0" marL="0" rtl="0" algn="ctr">
              <a:spcBef>
                <a:spcPts val="0"/>
              </a:spcBef>
              <a:spcAft>
                <a:spcPts val="0"/>
              </a:spcAft>
              <a:buNone/>
            </a:pPr>
            <a:r>
              <a:t/>
            </a:r>
            <a:endParaRPr b="1">
              <a:latin typeface="Roboto"/>
              <a:ea typeface="Roboto"/>
              <a:cs typeface="Roboto"/>
              <a:sym typeface="Roboto"/>
            </a:endParaRPr>
          </a:p>
          <a:p>
            <a:pPr indent="0" lvl="0" marL="0" rtl="0" algn="l">
              <a:spcBef>
                <a:spcPts val="0"/>
              </a:spcBef>
              <a:spcAft>
                <a:spcPts val="0"/>
              </a:spcAft>
              <a:buNone/>
            </a:pPr>
            <a:r>
              <a:t/>
            </a:r>
            <a:endParaRPr sz="1100">
              <a:latin typeface="Roboto"/>
              <a:ea typeface="Roboto"/>
              <a:cs typeface="Roboto"/>
              <a:sym typeface="Roboto"/>
            </a:endParaRPr>
          </a:p>
        </p:txBody>
      </p:sp>
      <p:sp>
        <p:nvSpPr>
          <p:cNvPr id="166" name="Google Shape;166;p18"/>
          <p:cNvSpPr txBox="1"/>
          <p:nvPr>
            <p:ph type="title"/>
          </p:nvPr>
        </p:nvSpPr>
        <p:spPr>
          <a:xfrm>
            <a:off x="495575" y="68275"/>
            <a:ext cx="8418600" cy="1219500"/>
          </a:xfrm>
          <a:prstGeom prst="rect">
            <a:avLst/>
          </a:prstGeom>
          <a:solidFill>
            <a:srgbClr val="38761D"/>
          </a:solidFill>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320">
                <a:solidFill>
                  <a:schemeClr val="lt1"/>
                </a:solidFill>
                <a:latin typeface="Roboto"/>
                <a:ea typeface="Roboto"/>
                <a:cs typeface="Roboto"/>
                <a:sym typeface="Roboto"/>
              </a:rPr>
              <a:t>Introducing </a:t>
            </a:r>
            <a:r>
              <a:rPr b="1" lang="en" sz="2320">
                <a:solidFill>
                  <a:schemeClr val="lt1"/>
                </a:solidFill>
                <a:latin typeface="Roboto"/>
                <a:ea typeface="Roboto"/>
                <a:cs typeface="Roboto"/>
                <a:sym typeface="Roboto"/>
              </a:rPr>
              <a:t>COMPANY NAME - Your business concept + Distinct Lines of Business</a:t>
            </a:r>
            <a:r>
              <a:rPr b="1" lang="en" sz="2320">
                <a:solidFill>
                  <a:schemeClr val="lt1"/>
                </a:solidFill>
                <a:latin typeface="Roboto"/>
                <a:ea typeface="Roboto"/>
                <a:cs typeface="Roboto"/>
                <a:sym typeface="Roboto"/>
              </a:rPr>
              <a:t> </a:t>
            </a:r>
            <a:r>
              <a:rPr lang="en" sz="2320">
                <a:solidFill>
                  <a:schemeClr val="lt1"/>
                </a:solidFill>
                <a:latin typeface="Roboto Thin"/>
                <a:ea typeface="Roboto Thin"/>
                <a:cs typeface="Roboto Thin"/>
                <a:sym typeface="Roboto Thin"/>
              </a:rPr>
              <a:t> </a:t>
            </a:r>
            <a:endParaRPr sz="2320">
              <a:solidFill>
                <a:schemeClr val="lt1"/>
              </a:solidFill>
              <a:latin typeface="Roboto Thin"/>
              <a:ea typeface="Roboto Thin"/>
              <a:cs typeface="Roboto Thin"/>
              <a:sym typeface="Roboto Thin"/>
            </a:endParaRPr>
          </a:p>
          <a:p>
            <a:pPr indent="0" lvl="0" marL="0" rtl="0" algn="l">
              <a:spcBef>
                <a:spcPts val="0"/>
              </a:spcBef>
              <a:spcAft>
                <a:spcPts val="0"/>
              </a:spcAft>
              <a:buSzPts val="990"/>
              <a:buNone/>
            </a:pPr>
            <a:r>
              <a:rPr lang="en" sz="2320">
                <a:solidFill>
                  <a:schemeClr val="lt1"/>
                </a:solidFill>
                <a:latin typeface="Roboto Thin"/>
                <a:ea typeface="Roboto Thin"/>
                <a:cs typeface="Roboto Thin"/>
                <a:sym typeface="Roboto Thin"/>
              </a:rPr>
              <a:t>Example: </a:t>
            </a:r>
            <a:r>
              <a:rPr i="1" lang="en" sz="2320">
                <a:solidFill>
                  <a:schemeClr val="lt1"/>
                </a:solidFill>
                <a:latin typeface="Roboto Thin"/>
                <a:ea typeface="Roboto Thin"/>
                <a:cs typeface="Roboto Thin"/>
                <a:sym typeface="Roboto Thin"/>
              </a:rPr>
              <a:t>Trust in the future of technology professional services</a:t>
            </a:r>
            <a:endParaRPr i="1" sz="2320">
              <a:solidFill>
                <a:schemeClr val="lt1"/>
              </a:solidFill>
              <a:latin typeface="Roboto Thin"/>
              <a:ea typeface="Roboto Thin"/>
              <a:cs typeface="Roboto Thin"/>
              <a:sym typeface="Roboto Thin"/>
            </a:endParaRPr>
          </a:p>
        </p:txBody>
      </p:sp>
      <p:sp>
        <p:nvSpPr>
          <p:cNvPr id="167" name="Google Shape;167;p18"/>
          <p:cNvSpPr txBox="1"/>
          <p:nvPr/>
        </p:nvSpPr>
        <p:spPr>
          <a:xfrm>
            <a:off x="280500" y="4083175"/>
            <a:ext cx="7104600" cy="76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latin typeface="Roboto Light"/>
                <a:ea typeface="Roboto Light"/>
                <a:cs typeface="Roboto Light"/>
                <a:sym typeface="Roboto Light"/>
              </a:rPr>
              <a:t>COMPANY NAME</a:t>
            </a:r>
            <a:r>
              <a:rPr lang="en" sz="1200">
                <a:solidFill>
                  <a:schemeClr val="dk2"/>
                </a:solidFill>
                <a:latin typeface="Roboto Light"/>
                <a:ea typeface="Roboto Light"/>
                <a:cs typeface="Roboto Light"/>
                <a:sym typeface="Roboto Light"/>
              </a:rPr>
              <a:t> combines top industry talent with top technical talent to create value for our customers faster and more cost effectively. We serve as our customers guide through uncertainty and the incessant storm of radical technology innovation. </a:t>
            </a:r>
            <a:endParaRPr sz="1600">
              <a:solidFill>
                <a:schemeClr val="dk2"/>
              </a:solidFill>
              <a:latin typeface="Roboto Light"/>
              <a:ea typeface="Roboto Light"/>
              <a:cs typeface="Roboto Light"/>
              <a:sym typeface="Roboto Light"/>
            </a:endParaRPr>
          </a:p>
        </p:txBody>
      </p:sp>
      <p:sp>
        <p:nvSpPr>
          <p:cNvPr id="168" name="Google Shape;168;p18"/>
          <p:cNvSpPr/>
          <p:nvPr/>
        </p:nvSpPr>
        <p:spPr>
          <a:xfrm>
            <a:off x="7523725" y="1747450"/>
            <a:ext cx="1390500" cy="365400"/>
          </a:xfrm>
          <a:prstGeom prst="roundRect">
            <a:avLst>
              <a:gd fmla="val 16667" name="adj"/>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CE5CD"/>
                </a:solidFill>
                <a:latin typeface="Roboto"/>
                <a:ea typeface="Roboto"/>
                <a:cs typeface="Roboto"/>
                <a:sym typeface="Roboto"/>
              </a:rPr>
              <a:t>Healthcare</a:t>
            </a:r>
            <a:endParaRPr b="1" sz="1100">
              <a:solidFill>
                <a:srgbClr val="FCE5CD"/>
              </a:solidFill>
              <a:latin typeface="Roboto"/>
              <a:ea typeface="Roboto"/>
              <a:cs typeface="Roboto"/>
              <a:sym typeface="Roboto"/>
            </a:endParaRPr>
          </a:p>
        </p:txBody>
      </p:sp>
      <p:sp>
        <p:nvSpPr>
          <p:cNvPr id="169" name="Google Shape;169;p18"/>
          <p:cNvSpPr/>
          <p:nvPr/>
        </p:nvSpPr>
        <p:spPr>
          <a:xfrm>
            <a:off x="7523725" y="2223700"/>
            <a:ext cx="1390500" cy="403500"/>
          </a:xfrm>
          <a:prstGeom prst="roundRect">
            <a:avLst>
              <a:gd fmla="val 16667" name="adj"/>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CE5CD"/>
                </a:solidFill>
                <a:latin typeface="Roboto"/>
                <a:ea typeface="Roboto"/>
                <a:cs typeface="Roboto"/>
                <a:sym typeface="Roboto"/>
              </a:rPr>
              <a:t>Utilities, energy and telecom</a:t>
            </a:r>
            <a:endParaRPr b="1" sz="1100">
              <a:solidFill>
                <a:srgbClr val="FCE5CD"/>
              </a:solidFill>
              <a:latin typeface="Roboto"/>
              <a:ea typeface="Roboto"/>
              <a:cs typeface="Roboto"/>
              <a:sym typeface="Roboto"/>
            </a:endParaRPr>
          </a:p>
        </p:txBody>
      </p:sp>
      <p:sp>
        <p:nvSpPr>
          <p:cNvPr id="170" name="Google Shape;170;p18"/>
          <p:cNvSpPr/>
          <p:nvPr/>
        </p:nvSpPr>
        <p:spPr>
          <a:xfrm>
            <a:off x="7523725" y="2738050"/>
            <a:ext cx="1390500" cy="403500"/>
          </a:xfrm>
          <a:prstGeom prst="roundRect">
            <a:avLst>
              <a:gd fmla="val 16667" name="adj"/>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CE5CD"/>
                </a:solidFill>
                <a:latin typeface="Roboto"/>
                <a:ea typeface="Roboto"/>
                <a:cs typeface="Roboto"/>
                <a:sym typeface="Roboto"/>
              </a:rPr>
              <a:t>Financial Services</a:t>
            </a:r>
            <a:endParaRPr b="1" sz="1100">
              <a:solidFill>
                <a:srgbClr val="FCE5CD"/>
              </a:solidFill>
              <a:latin typeface="Roboto"/>
              <a:ea typeface="Roboto"/>
              <a:cs typeface="Roboto"/>
              <a:sym typeface="Roboto"/>
            </a:endParaRPr>
          </a:p>
        </p:txBody>
      </p:sp>
      <p:sp>
        <p:nvSpPr>
          <p:cNvPr id="171" name="Google Shape;171;p18"/>
          <p:cNvSpPr/>
          <p:nvPr/>
        </p:nvSpPr>
        <p:spPr>
          <a:xfrm>
            <a:off x="7523725" y="3804850"/>
            <a:ext cx="1390500" cy="403500"/>
          </a:xfrm>
          <a:prstGeom prst="roundRect">
            <a:avLst>
              <a:gd fmla="val 16667" name="adj"/>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CE5CD"/>
                </a:solidFill>
                <a:latin typeface="Roboto"/>
                <a:ea typeface="Roboto"/>
                <a:cs typeface="Roboto"/>
                <a:sym typeface="Roboto"/>
              </a:rPr>
              <a:t>FED / SLED</a:t>
            </a:r>
            <a:endParaRPr b="1" sz="1100">
              <a:solidFill>
                <a:srgbClr val="FCE5CD"/>
              </a:solidFill>
              <a:latin typeface="Roboto"/>
              <a:ea typeface="Roboto"/>
              <a:cs typeface="Roboto"/>
              <a:sym typeface="Roboto"/>
            </a:endParaRPr>
          </a:p>
        </p:txBody>
      </p:sp>
      <p:sp>
        <p:nvSpPr>
          <p:cNvPr id="172" name="Google Shape;172;p18"/>
          <p:cNvSpPr/>
          <p:nvPr/>
        </p:nvSpPr>
        <p:spPr>
          <a:xfrm>
            <a:off x="7523725" y="3271450"/>
            <a:ext cx="1390500" cy="403500"/>
          </a:xfrm>
          <a:prstGeom prst="roundRect">
            <a:avLst>
              <a:gd fmla="val 16667" name="adj"/>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FCE5CD"/>
                </a:solidFill>
                <a:latin typeface="Roboto"/>
                <a:ea typeface="Roboto"/>
                <a:cs typeface="Roboto"/>
                <a:sym typeface="Roboto"/>
              </a:rPr>
              <a:t>High Tech + retail supply chain </a:t>
            </a:r>
            <a:endParaRPr b="1" sz="1100">
              <a:solidFill>
                <a:srgbClr val="FCE5CD"/>
              </a:solidFill>
              <a:latin typeface="Roboto"/>
              <a:ea typeface="Roboto"/>
              <a:cs typeface="Roboto"/>
              <a:sym typeface="Roboto"/>
            </a:endParaRPr>
          </a:p>
        </p:txBody>
      </p:sp>
      <p:pic>
        <p:nvPicPr>
          <p:cNvPr id="173" name="Google Shape;173;p18"/>
          <p:cNvPicPr preferRelativeResize="0"/>
          <p:nvPr/>
        </p:nvPicPr>
        <p:blipFill rotWithShape="1">
          <a:blip r:embed="rId3">
            <a:alphaModFix/>
          </a:blip>
          <a:srcRect b="73737" l="22723" r="24369" t="0"/>
          <a:stretch/>
        </p:blipFill>
        <p:spPr>
          <a:xfrm>
            <a:off x="7509425" y="4700650"/>
            <a:ext cx="1586026" cy="4428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19"/>
          <p:cNvSpPr/>
          <p:nvPr/>
        </p:nvSpPr>
        <p:spPr>
          <a:xfrm>
            <a:off x="1017200" y="2230525"/>
            <a:ext cx="3824100" cy="2852700"/>
          </a:xfrm>
          <a:prstGeom prst="roundRect">
            <a:avLst>
              <a:gd fmla="val 16667" name="adj"/>
            </a:avLst>
          </a:prstGeom>
          <a:noFill/>
          <a:ln cap="flat" cmpd="sng" w="28575">
            <a:solidFill>
              <a:srgbClr val="FF99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9" name="Google Shape;179;p19"/>
          <p:cNvSpPr txBox="1"/>
          <p:nvPr/>
        </p:nvSpPr>
        <p:spPr>
          <a:xfrm>
            <a:off x="1423500" y="1339975"/>
            <a:ext cx="6882600" cy="70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latin typeface="Roboto"/>
                <a:ea typeface="Roboto"/>
                <a:cs typeface="Roboto"/>
                <a:sym typeface="Roboto"/>
              </a:rPr>
              <a:t>COMPANY NAME</a:t>
            </a:r>
            <a:r>
              <a:rPr lang="en" sz="1200">
                <a:solidFill>
                  <a:schemeClr val="dk2"/>
                </a:solidFill>
                <a:latin typeface="Roboto"/>
                <a:ea typeface="Roboto"/>
                <a:cs typeface="Roboto"/>
                <a:sym typeface="Roboto"/>
              </a:rPr>
              <a:t>delivers its services to the market under two distinct brands:</a:t>
            </a:r>
            <a:endParaRPr sz="1200">
              <a:solidFill>
                <a:schemeClr val="dk2"/>
              </a:solidFill>
              <a:latin typeface="Roboto"/>
              <a:ea typeface="Roboto"/>
              <a:cs typeface="Roboto"/>
              <a:sym typeface="Roboto"/>
            </a:endParaRPr>
          </a:p>
          <a:p>
            <a:pPr indent="0" lvl="0" marL="0" rtl="0" algn="l">
              <a:spcBef>
                <a:spcPts val="0"/>
              </a:spcBef>
              <a:spcAft>
                <a:spcPts val="0"/>
              </a:spcAft>
              <a:buNone/>
            </a:pPr>
            <a:r>
              <a:t/>
            </a:r>
            <a:endParaRPr sz="100">
              <a:solidFill>
                <a:schemeClr val="dk2"/>
              </a:solidFill>
              <a:latin typeface="Roboto"/>
              <a:ea typeface="Roboto"/>
              <a:cs typeface="Roboto"/>
              <a:sym typeface="Roboto"/>
            </a:endParaRPr>
          </a:p>
          <a:p>
            <a:pPr indent="0" lvl="0" marL="0" rtl="0" algn="l">
              <a:spcBef>
                <a:spcPts val="0"/>
              </a:spcBef>
              <a:spcAft>
                <a:spcPts val="0"/>
              </a:spcAft>
              <a:buNone/>
            </a:pPr>
            <a:r>
              <a:t/>
            </a:r>
            <a:endParaRPr sz="300">
              <a:solidFill>
                <a:schemeClr val="dk2"/>
              </a:solidFill>
              <a:latin typeface="Roboto"/>
              <a:ea typeface="Roboto"/>
              <a:cs typeface="Roboto"/>
              <a:sym typeface="Roboto"/>
            </a:endParaRPr>
          </a:p>
          <a:p>
            <a:pPr indent="-304800" lvl="0" marL="457200" rtl="0" algn="l">
              <a:spcBef>
                <a:spcPts val="0"/>
              </a:spcBef>
              <a:spcAft>
                <a:spcPts val="0"/>
              </a:spcAft>
              <a:buClr>
                <a:schemeClr val="dk2"/>
              </a:buClr>
              <a:buSzPts val="1200"/>
              <a:buFont typeface="Roboto"/>
              <a:buChar char="●"/>
            </a:pPr>
            <a:r>
              <a:t/>
            </a:r>
            <a:endParaRPr sz="1200">
              <a:solidFill>
                <a:schemeClr val="dk2"/>
              </a:solidFill>
              <a:latin typeface="Roboto"/>
              <a:ea typeface="Roboto"/>
              <a:cs typeface="Roboto"/>
              <a:sym typeface="Roboto"/>
            </a:endParaRPr>
          </a:p>
        </p:txBody>
      </p:sp>
      <p:sp>
        <p:nvSpPr>
          <p:cNvPr id="180" name="Google Shape;180;p19"/>
          <p:cNvSpPr/>
          <p:nvPr/>
        </p:nvSpPr>
        <p:spPr>
          <a:xfrm>
            <a:off x="5943950" y="2960050"/>
            <a:ext cx="1711500" cy="1933200"/>
          </a:xfrm>
          <a:prstGeom prst="roundRect">
            <a:avLst>
              <a:gd fmla="val 16667" name="adj"/>
            </a:avLst>
          </a:prstGeom>
          <a:solidFill>
            <a:srgbClr val="351C7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Roboto"/>
                <a:ea typeface="Roboto"/>
                <a:cs typeface="Roboto"/>
                <a:sym typeface="Roboto"/>
              </a:rPr>
              <a:t>Fractional Workforce Solutions</a:t>
            </a:r>
            <a:endParaRPr b="1">
              <a:solidFill>
                <a:srgbClr val="FFFFFF"/>
              </a:solidFill>
              <a:latin typeface="Roboto"/>
              <a:ea typeface="Roboto"/>
              <a:cs typeface="Roboto"/>
              <a:sym typeface="Roboto"/>
            </a:endParaRPr>
          </a:p>
        </p:txBody>
      </p:sp>
      <p:sp>
        <p:nvSpPr>
          <p:cNvPr id="181" name="Google Shape;181;p19"/>
          <p:cNvSpPr/>
          <p:nvPr/>
        </p:nvSpPr>
        <p:spPr>
          <a:xfrm>
            <a:off x="2976600" y="2726625"/>
            <a:ext cx="1711500" cy="1977900"/>
          </a:xfrm>
          <a:prstGeom prst="roundRect">
            <a:avLst>
              <a:gd fmla="val 16667" name="adj"/>
            </a:avLst>
          </a:prstGeom>
          <a:solidFill>
            <a:srgbClr val="FF99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latin typeface="Roboto"/>
              <a:ea typeface="Roboto"/>
              <a:cs typeface="Roboto"/>
              <a:sym typeface="Roboto"/>
            </a:endParaRPr>
          </a:p>
          <a:p>
            <a:pPr indent="0" lvl="0" marL="0" rtl="0" algn="ctr">
              <a:spcBef>
                <a:spcPts val="0"/>
              </a:spcBef>
              <a:spcAft>
                <a:spcPts val="0"/>
              </a:spcAft>
              <a:buNone/>
            </a:pPr>
            <a:r>
              <a:t/>
            </a:r>
            <a:endParaRPr b="1">
              <a:latin typeface="Roboto"/>
              <a:ea typeface="Roboto"/>
              <a:cs typeface="Roboto"/>
              <a:sym typeface="Roboto"/>
            </a:endParaRPr>
          </a:p>
          <a:p>
            <a:pPr indent="0" lvl="0" marL="0" rtl="0" algn="ctr">
              <a:spcBef>
                <a:spcPts val="0"/>
              </a:spcBef>
              <a:spcAft>
                <a:spcPts val="0"/>
              </a:spcAft>
              <a:buNone/>
            </a:pPr>
            <a:r>
              <a:rPr b="1" lang="en">
                <a:latin typeface="Roboto"/>
                <a:ea typeface="Roboto"/>
                <a:cs typeface="Roboto"/>
                <a:sym typeface="Roboto"/>
              </a:rPr>
              <a:t>Nearshore / Offshore outsourcing +   AI-based automation and EBITDA recovery</a:t>
            </a:r>
            <a:endParaRPr b="1">
              <a:latin typeface="Roboto"/>
              <a:ea typeface="Roboto"/>
              <a:cs typeface="Roboto"/>
              <a:sym typeface="Roboto"/>
            </a:endParaRPr>
          </a:p>
          <a:p>
            <a:pPr indent="0" lvl="0" marL="0" rtl="0" algn="ctr">
              <a:spcBef>
                <a:spcPts val="0"/>
              </a:spcBef>
              <a:spcAft>
                <a:spcPts val="0"/>
              </a:spcAft>
              <a:buNone/>
            </a:pPr>
            <a:r>
              <a:t/>
            </a:r>
            <a:endParaRPr b="1">
              <a:latin typeface="Roboto"/>
              <a:ea typeface="Roboto"/>
              <a:cs typeface="Roboto"/>
              <a:sym typeface="Roboto"/>
            </a:endParaRPr>
          </a:p>
          <a:p>
            <a:pPr indent="0" lvl="0" marL="0" rtl="0" algn="ctr">
              <a:spcBef>
                <a:spcPts val="0"/>
              </a:spcBef>
              <a:spcAft>
                <a:spcPts val="0"/>
              </a:spcAft>
              <a:buNone/>
            </a:pPr>
            <a:r>
              <a:t/>
            </a:r>
            <a:endParaRPr b="1">
              <a:latin typeface="Roboto"/>
              <a:ea typeface="Roboto"/>
              <a:cs typeface="Roboto"/>
              <a:sym typeface="Roboto"/>
            </a:endParaRPr>
          </a:p>
        </p:txBody>
      </p:sp>
      <p:sp>
        <p:nvSpPr>
          <p:cNvPr id="182" name="Google Shape;182;p19"/>
          <p:cNvSpPr/>
          <p:nvPr/>
        </p:nvSpPr>
        <p:spPr>
          <a:xfrm>
            <a:off x="1197450" y="2690275"/>
            <a:ext cx="1711500" cy="1933200"/>
          </a:xfrm>
          <a:prstGeom prst="roundRect">
            <a:avLst>
              <a:gd fmla="val 16667" name="adj"/>
            </a:avLst>
          </a:prstGeom>
          <a:solidFill>
            <a:srgbClr val="3C78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solidFill>
                <a:schemeClr val="lt1"/>
              </a:solidFill>
              <a:latin typeface="Roboto"/>
              <a:ea typeface="Roboto"/>
              <a:cs typeface="Roboto"/>
              <a:sym typeface="Roboto"/>
            </a:endParaRPr>
          </a:p>
          <a:p>
            <a:pPr indent="0" lvl="0" marL="0" rtl="0" algn="ctr">
              <a:spcBef>
                <a:spcPts val="0"/>
              </a:spcBef>
              <a:spcAft>
                <a:spcPts val="0"/>
              </a:spcAft>
              <a:buNone/>
            </a:pPr>
            <a:r>
              <a:rPr b="1" lang="en">
                <a:solidFill>
                  <a:schemeClr val="lt1"/>
                </a:solidFill>
                <a:latin typeface="Roboto"/>
                <a:ea typeface="Roboto"/>
                <a:cs typeface="Roboto"/>
                <a:sym typeface="Roboto"/>
              </a:rPr>
              <a:t>Vertical strategic consulting and a</a:t>
            </a:r>
            <a:r>
              <a:rPr b="1" lang="en">
                <a:solidFill>
                  <a:schemeClr val="lt1"/>
                </a:solidFill>
                <a:latin typeface="Roboto"/>
                <a:ea typeface="Roboto"/>
                <a:cs typeface="Roboto"/>
                <a:sym typeface="Roboto"/>
              </a:rPr>
              <a:t>pplied technology</a:t>
            </a:r>
            <a:endParaRPr b="1">
              <a:solidFill>
                <a:schemeClr val="lt1"/>
              </a:solidFill>
              <a:latin typeface="Roboto"/>
              <a:ea typeface="Roboto"/>
              <a:cs typeface="Roboto"/>
              <a:sym typeface="Roboto"/>
            </a:endParaRPr>
          </a:p>
          <a:p>
            <a:pPr indent="0" lvl="0" marL="0" rtl="0" algn="ctr">
              <a:spcBef>
                <a:spcPts val="0"/>
              </a:spcBef>
              <a:spcAft>
                <a:spcPts val="0"/>
              </a:spcAft>
              <a:buNone/>
            </a:pPr>
            <a:r>
              <a:t/>
            </a:r>
            <a:endParaRPr b="1">
              <a:latin typeface="Roboto"/>
              <a:ea typeface="Roboto"/>
              <a:cs typeface="Roboto"/>
              <a:sym typeface="Roboto"/>
            </a:endParaRPr>
          </a:p>
          <a:p>
            <a:pPr indent="0" lvl="0" marL="0" rtl="0" algn="l">
              <a:spcBef>
                <a:spcPts val="0"/>
              </a:spcBef>
              <a:spcAft>
                <a:spcPts val="0"/>
              </a:spcAft>
              <a:buNone/>
            </a:pPr>
            <a:r>
              <a:t/>
            </a:r>
            <a:endParaRPr sz="1100">
              <a:latin typeface="Roboto"/>
              <a:ea typeface="Roboto"/>
              <a:cs typeface="Roboto"/>
              <a:sym typeface="Roboto"/>
            </a:endParaRPr>
          </a:p>
        </p:txBody>
      </p:sp>
      <p:sp>
        <p:nvSpPr>
          <p:cNvPr id="183" name="Google Shape;183;p19"/>
          <p:cNvSpPr txBox="1"/>
          <p:nvPr>
            <p:ph type="title"/>
          </p:nvPr>
        </p:nvSpPr>
        <p:spPr>
          <a:xfrm>
            <a:off x="1423500" y="0"/>
            <a:ext cx="7104600" cy="1340100"/>
          </a:xfrm>
          <a:prstGeom prst="rect">
            <a:avLst/>
          </a:prstGeom>
          <a:solidFill>
            <a:srgbClr val="38761D"/>
          </a:solidFill>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320">
                <a:solidFill>
                  <a:srgbClr val="FFFFFF"/>
                </a:solidFill>
                <a:latin typeface="Roboto"/>
                <a:ea typeface="Roboto"/>
                <a:cs typeface="Roboto"/>
                <a:sym typeface="Roboto"/>
              </a:rPr>
              <a:t>Introducing </a:t>
            </a:r>
            <a:r>
              <a:rPr b="1" lang="en" sz="2320">
                <a:solidFill>
                  <a:srgbClr val="FFFFFF"/>
                </a:solidFill>
                <a:latin typeface="Roboto"/>
                <a:ea typeface="Roboto"/>
                <a:cs typeface="Roboto"/>
                <a:sym typeface="Roboto"/>
              </a:rPr>
              <a:t>COMPANY NAME - Competitive Advantage and Favorable market positioning</a:t>
            </a:r>
            <a:r>
              <a:rPr lang="en" sz="2320">
                <a:solidFill>
                  <a:srgbClr val="FFFFFF"/>
                </a:solidFill>
                <a:latin typeface="Roboto Thin"/>
                <a:ea typeface="Roboto Thin"/>
                <a:cs typeface="Roboto Thin"/>
                <a:sym typeface="Roboto Thin"/>
              </a:rPr>
              <a:t> </a:t>
            </a:r>
            <a:endParaRPr sz="2320">
              <a:solidFill>
                <a:srgbClr val="FFFFFF"/>
              </a:solidFill>
              <a:latin typeface="Roboto Thin"/>
              <a:ea typeface="Roboto Thin"/>
              <a:cs typeface="Roboto Thin"/>
              <a:sym typeface="Roboto Thin"/>
            </a:endParaRPr>
          </a:p>
          <a:p>
            <a:pPr indent="0" lvl="0" marL="0" rtl="0" algn="l">
              <a:spcBef>
                <a:spcPts val="0"/>
              </a:spcBef>
              <a:spcAft>
                <a:spcPts val="0"/>
              </a:spcAft>
              <a:buSzPts val="990"/>
              <a:buNone/>
            </a:pPr>
            <a:r>
              <a:rPr lang="en" sz="2320">
                <a:solidFill>
                  <a:srgbClr val="FFFFFF"/>
                </a:solidFill>
                <a:latin typeface="Roboto Thin"/>
                <a:ea typeface="Roboto Thin"/>
                <a:cs typeface="Roboto Thin"/>
                <a:sym typeface="Roboto Thin"/>
              </a:rPr>
              <a:t>Trust in the future of technology professional services</a:t>
            </a:r>
            <a:endParaRPr sz="2320">
              <a:solidFill>
                <a:srgbClr val="FFFFFF"/>
              </a:solidFill>
              <a:latin typeface="Roboto Thin"/>
              <a:ea typeface="Roboto Thin"/>
              <a:cs typeface="Roboto Thin"/>
              <a:sym typeface="Roboto Thin"/>
            </a:endParaRPr>
          </a:p>
        </p:txBody>
      </p:sp>
      <p:sp>
        <p:nvSpPr>
          <p:cNvPr id="184" name="Google Shape;184;p19"/>
          <p:cNvSpPr/>
          <p:nvPr/>
        </p:nvSpPr>
        <p:spPr>
          <a:xfrm>
            <a:off x="5253175" y="2230525"/>
            <a:ext cx="3110400" cy="2852700"/>
          </a:xfrm>
          <a:prstGeom prst="roundRect">
            <a:avLst>
              <a:gd fmla="val 16667" name="adj"/>
            </a:avLst>
          </a:prstGeom>
          <a:noFill/>
          <a:ln cap="flat" cmpd="sng" w="28575">
            <a:solidFill>
              <a:srgbClr val="351C75"/>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85" name="Google Shape;185;p19"/>
          <p:cNvPicPr preferRelativeResize="0"/>
          <p:nvPr/>
        </p:nvPicPr>
        <p:blipFill rotWithShape="1">
          <a:blip r:embed="rId3">
            <a:alphaModFix/>
          </a:blip>
          <a:srcRect b="73737" l="22723" r="24369" t="0"/>
          <a:stretch/>
        </p:blipFill>
        <p:spPr>
          <a:xfrm>
            <a:off x="7509425" y="4700650"/>
            <a:ext cx="1586026" cy="4428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0"/>
          <p:cNvSpPr txBox="1"/>
          <p:nvPr>
            <p:ph type="title"/>
          </p:nvPr>
        </p:nvSpPr>
        <p:spPr>
          <a:xfrm>
            <a:off x="1427275" y="140225"/>
            <a:ext cx="7716600" cy="1399500"/>
          </a:xfrm>
          <a:prstGeom prst="rect">
            <a:avLst/>
          </a:prstGeom>
          <a:solidFill>
            <a:srgbClr val="38761D"/>
          </a:solidFill>
          <a:ln>
            <a:noFill/>
          </a:ln>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320">
                <a:solidFill>
                  <a:schemeClr val="lt1"/>
                </a:solidFill>
                <a:latin typeface="Roboto"/>
                <a:ea typeface="Roboto"/>
                <a:cs typeface="Roboto"/>
                <a:sym typeface="Roboto"/>
              </a:rPr>
              <a:t>COMPANY NAME - Competitive Advantage and Favorable market positioning + market education</a:t>
            </a:r>
            <a:endParaRPr sz="2320">
              <a:solidFill>
                <a:schemeClr val="lt1"/>
              </a:solidFill>
              <a:latin typeface="Roboto Thin"/>
              <a:ea typeface="Roboto Thin"/>
              <a:cs typeface="Roboto Thin"/>
              <a:sym typeface="Roboto Thin"/>
            </a:endParaRPr>
          </a:p>
          <a:p>
            <a:pPr indent="0" lvl="0" marL="0" rtl="0" algn="l">
              <a:spcBef>
                <a:spcPts val="0"/>
              </a:spcBef>
              <a:spcAft>
                <a:spcPts val="0"/>
              </a:spcAft>
              <a:buSzPts val="990"/>
              <a:buNone/>
            </a:pPr>
            <a:r>
              <a:t/>
            </a:r>
            <a:endParaRPr sz="320">
              <a:solidFill>
                <a:schemeClr val="lt1"/>
              </a:solidFill>
              <a:latin typeface="Roboto Thin"/>
              <a:ea typeface="Roboto Thin"/>
              <a:cs typeface="Roboto Thin"/>
              <a:sym typeface="Roboto Thin"/>
            </a:endParaRPr>
          </a:p>
          <a:p>
            <a:pPr indent="0" lvl="0" marL="0" rtl="0" algn="l">
              <a:spcBef>
                <a:spcPts val="0"/>
              </a:spcBef>
              <a:spcAft>
                <a:spcPts val="0"/>
              </a:spcAft>
              <a:buSzPts val="990"/>
              <a:buNone/>
            </a:pPr>
            <a:r>
              <a:rPr lang="en" sz="1720">
                <a:solidFill>
                  <a:schemeClr val="lt1"/>
                </a:solidFill>
                <a:latin typeface="Roboto Thin"/>
                <a:ea typeface="Roboto Thin"/>
                <a:cs typeface="Roboto Thin"/>
                <a:sym typeface="Roboto Thin"/>
              </a:rPr>
              <a:t>EX: </a:t>
            </a:r>
            <a:r>
              <a:rPr lang="en" sz="1720">
                <a:solidFill>
                  <a:schemeClr val="lt1"/>
                </a:solidFill>
                <a:latin typeface="Roboto Thin"/>
                <a:ea typeface="Roboto Thin"/>
                <a:cs typeface="Roboto Thin"/>
                <a:sym typeface="Roboto Thin"/>
              </a:rPr>
              <a:t>World-class technical solutions and world-class talent supplied with flexible engagement models – enabling customers to achieve ROI at any </a:t>
            </a:r>
            <a:r>
              <a:rPr lang="en" sz="1720">
                <a:solidFill>
                  <a:schemeClr val="lt1"/>
                </a:solidFill>
                <a:latin typeface="Roboto Thin"/>
                <a:ea typeface="Roboto Thin"/>
                <a:cs typeface="Roboto Thin"/>
                <a:sym typeface="Roboto Thin"/>
              </a:rPr>
              <a:t>budget</a:t>
            </a:r>
            <a:r>
              <a:rPr lang="en" sz="1720">
                <a:solidFill>
                  <a:schemeClr val="lt1"/>
                </a:solidFill>
                <a:latin typeface="Roboto Thin"/>
                <a:ea typeface="Roboto Thin"/>
                <a:cs typeface="Roboto Thin"/>
                <a:sym typeface="Roboto Thin"/>
              </a:rPr>
              <a:t> level…</a:t>
            </a:r>
            <a:endParaRPr sz="1720">
              <a:solidFill>
                <a:schemeClr val="lt1"/>
              </a:solidFill>
              <a:latin typeface="Roboto Thin"/>
              <a:ea typeface="Roboto Thin"/>
              <a:cs typeface="Roboto Thin"/>
              <a:sym typeface="Roboto Thin"/>
            </a:endParaRPr>
          </a:p>
        </p:txBody>
      </p:sp>
      <p:sp>
        <p:nvSpPr>
          <p:cNvPr id="191" name="Google Shape;191;p20"/>
          <p:cNvSpPr txBox="1"/>
          <p:nvPr/>
        </p:nvSpPr>
        <p:spPr>
          <a:xfrm>
            <a:off x="1378850" y="1463525"/>
            <a:ext cx="7716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Roboto"/>
                <a:ea typeface="Roboto"/>
                <a:cs typeface="Roboto"/>
                <a:sym typeface="Roboto"/>
              </a:rPr>
              <a:t>In a world where traditional FTE, contract, and staffing solutions are being </a:t>
            </a:r>
            <a:r>
              <a:rPr lang="en" sz="1000">
                <a:solidFill>
                  <a:schemeClr val="dk2"/>
                </a:solidFill>
                <a:latin typeface="Roboto"/>
                <a:ea typeface="Roboto"/>
                <a:cs typeface="Roboto"/>
                <a:sym typeface="Roboto"/>
              </a:rPr>
              <a:t>disrupted and labor budgets becoming more competitive</a:t>
            </a:r>
            <a:r>
              <a:rPr lang="en" sz="1000">
                <a:solidFill>
                  <a:schemeClr val="dk2"/>
                </a:solidFill>
                <a:latin typeface="Roboto"/>
                <a:ea typeface="Roboto"/>
                <a:cs typeface="Roboto"/>
                <a:sym typeface="Roboto"/>
              </a:rPr>
              <a:t>, </a:t>
            </a:r>
            <a:r>
              <a:rPr lang="en" sz="1000">
                <a:solidFill>
                  <a:schemeClr val="dk2"/>
                </a:solidFill>
                <a:latin typeface="Roboto"/>
                <a:ea typeface="Roboto"/>
                <a:cs typeface="Roboto"/>
                <a:sym typeface="Roboto"/>
              </a:rPr>
              <a:t>COMPANY NAME</a:t>
            </a:r>
            <a:r>
              <a:rPr lang="en" sz="1000">
                <a:solidFill>
                  <a:schemeClr val="dk2"/>
                </a:solidFill>
                <a:latin typeface="Roboto"/>
                <a:ea typeface="Roboto"/>
                <a:cs typeface="Roboto"/>
                <a:sym typeface="Roboto"/>
              </a:rPr>
              <a:t> </a:t>
            </a:r>
            <a:r>
              <a:rPr i="1" lang="en" sz="1000">
                <a:solidFill>
                  <a:schemeClr val="dk2"/>
                </a:solidFill>
                <a:latin typeface="Roboto"/>
                <a:ea typeface="Roboto"/>
                <a:cs typeface="Roboto"/>
                <a:sym typeface="Roboto"/>
              </a:rPr>
              <a:t>enhances traditional staffing solutions</a:t>
            </a:r>
            <a:r>
              <a:rPr lang="en" sz="1000">
                <a:solidFill>
                  <a:schemeClr val="dk2"/>
                </a:solidFill>
                <a:latin typeface="Roboto"/>
                <a:ea typeface="Roboto"/>
                <a:cs typeface="Roboto"/>
                <a:sym typeface="Roboto"/>
              </a:rPr>
              <a:t>. By providing C-level strategy paired with flexible team-based execution, innovative frameworks, global reach, and leading subject matter experts, </a:t>
            </a:r>
            <a:r>
              <a:rPr lang="en" sz="1000">
                <a:solidFill>
                  <a:schemeClr val="dk2"/>
                </a:solidFill>
                <a:latin typeface="Roboto"/>
                <a:ea typeface="Roboto"/>
                <a:cs typeface="Roboto"/>
                <a:sym typeface="Roboto"/>
              </a:rPr>
              <a:t>COMPANY NAME </a:t>
            </a:r>
            <a:r>
              <a:rPr lang="en" sz="1000">
                <a:solidFill>
                  <a:schemeClr val="dk2"/>
                </a:solidFill>
                <a:latin typeface="Roboto"/>
                <a:ea typeface="Roboto"/>
                <a:cs typeface="Roboto"/>
                <a:sym typeface="Roboto"/>
              </a:rPr>
              <a:t>advances its customers into the future of technology solutions.  </a:t>
            </a:r>
            <a:endParaRPr sz="1000">
              <a:solidFill>
                <a:schemeClr val="dk2"/>
              </a:solidFill>
              <a:latin typeface="Roboto"/>
              <a:ea typeface="Roboto"/>
              <a:cs typeface="Roboto"/>
              <a:sym typeface="Roboto"/>
            </a:endParaRPr>
          </a:p>
          <a:p>
            <a:pPr indent="0" lvl="0" marL="0" rtl="0" algn="l">
              <a:spcBef>
                <a:spcPts val="0"/>
              </a:spcBef>
              <a:spcAft>
                <a:spcPts val="0"/>
              </a:spcAft>
              <a:buNone/>
            </a:pPr>
            <a:r>
              <a:t/>
            </a:r>
            <a:endParaRPr sz="1800">
              <a:solidFill>
                <a:schemeClr val="dk2"/>
              </a:solidFill>
            </a:endParaRPr>
          </a:p>
        </p:txBody>
      </p:sp>
      <p:sp>
        <p:nvSpPr>
          <p:cNvPr id="192" name="Google Shape;192;p20"/>
          <p:cNvSpPr/>
          <p:nvPr/>
        </p:nvSpPr>
        <p:spPr>
          <a:xfrm>
            <a:off x="6391275" y="2143800"/>
            <a:ext cx="2188200" cy="2887500"/>
          </a:xfrm>
          <a:prstGeom prst="roundRect">
            <a:avLst>
              <a:gd fmla="val 16667" name="adj"/>
            </a:avLst>
          </a:prstGeom>
          <a:noFill/>
          <a:ln cap="flat" cmpd="sng" w="9525">
            <a:solidFill>
              <a:srgbClr val="FCE5C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3" name="Google Shape;193;p20"/>
          <p:cNvSpPr/>
          <p:nvPr/>
        </p:nvSpPr>
        <p:spPr>
          <a:xfrm>
            <a:off x="1590675" y="2143800"/>
            <a:ext cx="2290800" cy="2887500"/>
          </a:xfrm>
          <a:prstGeom prst="roundRect">
            <a:avLst>
              <a:gd fmla="val 16667" name="adj"/>
            </a:avLst>
          </a:prstGeom>
          <a:noFill/>
          <a:ln cap="flat" cmpd="sng" w="9525">
            <a:solidFill>
              <a:srgbClr val="FCE5C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4" name="Google Shape;194;p20"/>
          <p:cNvSpPr/>
          <p:nvPr/>
        </p:nvSpPr>
        <p:spPr>
          <a:xfrm>
            <a:off x="4029075" y="2143800"/>
            <a:ext cx="2290800" cy="2887500"/>
          </a:xfrm>
          <a:prstGeom prst="roundRect">
            <a:avLst>
              <a:gd fmla="val 16667" name="adj"/>
            </a:avLst>
          </a:prstGeom>
          <a:noFill/>
          <a:ln cap="flat" cmpd="sng" w="9525">
            <a:solidFill>
              <a:srgbClr val="FCE5C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5" name="Google Shape;195;p20"/>
          <p:cNvSpPr txBox="1"/>
          <p:nvPr/>
        </p:nvSpPr>
        <p:spPr>
          <a:xfrm>
            <a:off x="4110100" y="2149475"/>
            <a:ext cx="2053500" cy="21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2"/>
                </a:solidFill>
                <a:latin typeface="Roboto"/>
                <a:ea typeface="Roboto"/>
                <a:cs typeface="Roboto"/>
                <a:sym typeface="Roboto"/>
              </a:rPr>
              <a:t>Execution Discipline</a:t>
            </a:r>
            <a:endParaRPr b="1">
              <a:solidFill>
                <a:schemeClr val="dk2"/>
              </a:solidFill>
              <a:latin typeface="Roboto"/>
              <a:ea typeface="Roboto"/>
              <a:cs typeface="Roboto"/>
              <a:sym typeface="Roboto"/>
            </a:endParaRPr>
          </a:p>
          <a:p>
            <a:pPr indent="0" lvl="0" marL="0" rtl="0" algn="ctr">
              <a:spcBef>
                <a:spcPts val="0"/>
              </a:spcBef>
              <a:spcAft>
                <a:spcPts val="0"/>
              </a:spcAft>
              <a:buNone/>
            </a:pPr>
            <a:r>
              <a:rPr lang="en" sz="1150">
                <a:solidFill>
                  <a:schemeClr val="dk2"/>
                </a:solidFill>
                <a:latin typeface="Roboto"/>
                <a:ea typeface="Roboto"/>
                <a:cs typeface="Roboto"/>
                <a:sym typeface="Roboto"/>
              </a:rPr>
              <a:t>Our i</a:t>
            </a:r>
            <a:r>
              <a:rPr lang="en" sz="1150">
                <a:solidFill>
                  <a:schemeClr val="dk2"/>
                </a:solidFill>
                <a:latin typeface="Roboto"/>
                <a:ea typeface="Roboto"/>
                <a:cs typeface="Roboto"/>
                <a:sym typeface="Roboto"/>
              </a:rPr>
              <a:t>ndustry leading technical and technology adoption experts become “in the trenches” partners to ensure ROI and outcome-based success.</a:t>
            </a:r>
            <a:endParaRPr sz="1150">
              <a:solidFill>
                <a:schemeClr val="dk2"/>
              </a:solidFill>
              <a:latin typeface="Roboto"/>
              <a:ea typeface="Roboto"/>
              <a:cs typeface="Roboto"/>
              <a:sym typeface="Roboto"/>
            </a:endParaRPr>
          </a:p>
          <a:p>
            <a:pPr indent="0" lvl="0" marL="0" rtl="0" algn="l">
              <a:spcBef>
                <a:spcPts val="0"/>
              </a:spcBef>
              <a:spcAft>
                <a:spcPts val="0"/>
              </a:spcAft>
              <a:buNone/>
            </a:pPr>
            <a:r>
              <a:t/>
            </a:r>
            <a:endParaRPr sz="500">
              <a:solidFill>
                <a:schemeClr val="dk2"/>
              </a:solidFill>
              <a:latin typeface="Roboto"/>
              <a:ea typeface="Roboto"/>
              <a:cs typeface="Roboto"/>
              <a:sym typeface="Roboto"/>
            </a:endParaRPr>
          </a:p>
          <a:p>
            <a:pPr indent="-292100" lvl="0" marL="457200" rtl="0" algn="l">
              <a:spcBef>
                <a:spcPts val="0"/>
              </a:spcBef>
              <a:spcAft>
                <a:spcPts val="0"/>
              </a:spcAft>
              <a:buClr>
                <a:schemeClr val="dk2"/>
              </a:buClr>
              <a:buSzPts val="1000"/>
              <a:buFont typeface="Roboto"/>
              <a:buChar char="●"/>
            </a:pPr>
            <a:r>
              <a:rPr lang="en" sz="1000">
                <a:solidFill>
                  <a:schemeClr val="dk2"/>
                </a:solidFill>
                <a:latin typeface="Roboto"/>
                <a:ea typeface="Roboto"/>
                <a:cs typeface="Roboto"/>
                <a:sym typeface="Roboto"/>
              </a:rPr>
              <a:t>Nearshore / Offshore low cost delivery</a:t>
            </a:r>
            <a:endParaRPr sz="1000">
              <a:solidFill>
                <a:schemeClr val="dk2"/>
              </a:solidFill>
              <a:latin typeface="Roboto"/>
              <a:ea typeface="Roboto"/>
              <a:cs typeface="Roboto"/>
              <a:sym typeface="Roboto"/>
            </a:endParaRPr>
          </a:p>
          <a:p>
            <a:pPr indent="-292100" lvl="0" marL="457200" rtl="0" algn="l">
              <a:spcBef>
                <a:spcPts val="0"/>
              </a:spcBef>
              <a:spcAft>
                <a:spcPts val="0"/>
              </a:spcAft>
              <a:buClr>
                <a:schemeClr val="dk2"/>
              </a:buClr>
              <a:buSzPts val="1000"/>
              <a:buFont typeface="Roboto"/>
              <a:buChar char="●"/>
            </a:pPr>
            <a:r>
              <a:rPr lang="en" sz="1000">
                <a:solidFill>
                  <a:schemeClr val="dk2"/>
                </a:solidFill>
                <a:latin typeface="Roboto"/>
                <a:ea typeface="Roboto"/>
                <a:cs typeface="Roboto"/>
                <a:sym typeface="Roboto"/>
              </a:rPr>
              <a:t>AI-based automation and EBITDA recovery</a:t>
            </a:r>
            <a:endParaRPr sz="1000">
              <a:solidFill>
                <a:schemeClr val="dk2"/>
              </a:solidFill>
              <a:latin typeface="Roboto"/>
              <a:ea typeface="Roboto"/>
              <a:cs typeface="Roboto"/>
              <a:sym typeface="Roboto"/>
            </a:endParaRPr>
          </a:p>
          <a:p>
            <a:pPr indent="-292100" lvl="0" marL="457200" rtl="0" algn="l">
              <a:spcBef>
                <a:spcPts val="0"/>
              </a:spcBef>
              <a:spcAft>
                <a:spcPts val="0"/>
              </a:spcAft>
              <a:buClr>
                <a:schemeClr val="dk2"/>
              </a:buClr>
              <a:buSzPts val="1000"/>
              <a:buFont typeface="Roboto"/>
              <a:buChar char="●"/>
            </a:pPr>
            <a:r>
              <a:rPr lang="en" sz="1000">
                <a:solidFill>
                  <a:schemeClr val="dk2"/>
                </a:solidFill>
                <a:latin typeface="Roboto"/>
                <a:ea typeface="Roboto"/>
                <a:cs typeface="Roboto"/>
                <a:sym typeface="Roboto"/>
              </a:rPr>
              <a:t>World-class fractional solutions</a:t>
            </a:r>
            <a:endParaRPr sz="1000">
              <a:solidFill>
                <a:schemeClr val="dk2"/>
              </a:solidFill>
              <a:latin typeface="Roboto"/>
              <a:ea typeface="Roboto"/>
              <a:cs typeface="Roboto"/>
              <a:sym typeface="Roboto"/>
            </a:endParaRPr>
          </a:p>
          <a:p>
            <a:pPr indent="-292100" lvl="0" marL="457200" rtl="0" algn="l">
              <a:spcBef>
                <a:spcPts val="0"/>
              </a:spcBef>
              <a:spcAft>
                <a:spcPts val="0"/>
              </a:spcAft>
              <a:buClr>
                <a:schemeClr val="dk2"/>
              </a:buClr>
              <a:buSzPts val="1000"/>
              <a:buFont typeface="Roboto"/>
              <a:buChar char="●"/>
            </a:pPr>
            <a:r>
              <a:rPr lang="en" sz="1000">
                <a:solidFill>
                  <a:schemeClr val="dk2"/>
                </a:solidFill>
                <a:latin typeface="Roboto"/>
                <a:ea typeface="Roboto"/>
                <a:cs typeface="Roboto"/>
                <a:sym typeface="Roboto"/>
              </a:rPr>
              <a:t>Organizational change management mastery and coaching</a:t>
            </a:r>
            <a:endParaRPr sz="1000">
              <a:solidFill>
                <a:schemeClr val="dk2"/>
              </a:solidFill>
              <a:latin typeface="Roboto"/>
              <a:ea typeface="Roboto"/>
              <a:cs typeface="Roboto"/>
              <a:sym typeface="Roboto"/>
            </a:endParaRPr>
          </a:p>
          <a:p>
            <a:pPr indent="0" lvl="0" marL="0" rtl="0" algn="l">
              <a:spcBef>
                <a:spcPts val="0"/>
              </a:spcBef>
              <a:spcAft>
                <a:spcPts val="0"/>
              </a:spcAft>
              <a:buNone/>
            </a:pPr>
            <a:r>
              <a:rPr lang="en" sz="1200">
                <a:solidFill>
                  <a:schemeClr val="dk2"/>
                </a:solidFill>
                <a:latin typeface="Roboto"/>
                <a:ea typeface="Roboto"/>
                <a:cs typeface="Roboto"/>
                <a:sym typeface="Roboto"/>
              </a:rPr>
              <a:t> </a:t>
            </a:r>
            <a:endParaRPr sz="1200">
              <a:solidFill>
                <a:schemeClr val="dk2"/>
              </a:solidFill>
              <a:latin typeface="Roboto"/>
              <a:ea typeface="Roboto"/>
              <a:cs typeface="Roboto"/>
              <a:sym typeface="Roboto"/>
            </a:endParaRPr>
          </a:p>
        </p:txBody>
      </p:sp>
      <p:sp>
        <p:nvSpPr>
          <p:cNvPr id="196" name="Google Shape;196;p20"/>
          <p:cNvSpPr txBox="1"/>
          <p:nvPr/>
        </p:nvSpPr>
        <p:spPr>
          <a:xfrm>
            <a:off x="1573825" y="2149475"/>
            <a:ext cx="2231400" cy="21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2"/>
                </a:solidFill>
                <a:latin typeface="Roboto"/>
                <a:ea typeface="Roboto"/>
                <a:cs typeface="Roboto"/>
                <a:sym typeface="Roboto"/>
              </a:rPr>
              <a:t>Strategic Insight </a:t>
            </a:r>
            <a:endParaRPr b="1">
              <a:solidFill>
                <a:schemeClr val="dk2"/>
              </a:solidFill>
              <a:latin typeface="Roboto"/>
              <a:ea typeface="Roboto"/>
              <a:cs typeface="Roboto"/>
              <a:sym typeface="Roboto"/>
            </a:endParaRPr>
          </a:p>
          <a:p>
            <a:pPr indent="0" lvl="0" marL="0" rtl="0" algn="ctr">
              <a:spcBef>
                <a:spcPts val="0"/>
              </a:spcBef>
              <a:spcAft>
                <a:spcPts val="0"/>
              </a:spcAft>
              <a:buNone/>
            </a:pPr>
            <a:r>
              <a:rPr lang="en" sz="1150">
                <a:solidFill>
                  <a:schemeClr val="dk2"/>
                </a:solidFill>
                <a:latin typeface="Roboto"/>
                <a:ea typeface="Roboto"/>
                <a:cs typeface="Roboto"/>
                <a:sym typeface="Roboto"/>
              </a:rPr>
              <a:t>Our executive level </a:t>
            </a:r>
            <a:endParaRPr sz="1150">
              <a:solidFill>
                <a:schemeClr val="dk2"/>
              </a:solidFill>
              <a:latin typeface="Roboto"/>
              <a:ea typeface="Roboto"/>
              <a:cs typeface="Roboto"/>
              <a:sym typeface="Roboto"/>
            </a:endParaRPr>
          </a:p>
          <a:p>
            <a:pPr indent="0" lvl="0" marL="0" rtl="0" algn="ctr">
              <a:spcBef>
                <a:spcPts val="0"/>
              </a:spcBef>
              <a:spcAft>
                <a:spcPts val="0"/>
              </a:spcAft>
              <a:buNone/>
            </a:pPr>
            <a:r>
              <a:rPr lang="en" sz="1150">
                <a:solidFill>
                  <a:schemeClr val="dk2"/>
                </a:solidFill>
                <a:latin typeface="Roboto"/>
                <a:ea typeface="Roboto"/>
                <a:cs typeface="Roboto"/>
                <a:sym typeface="Roboto"/>
              </a:rPr>
              <a:t>industry experts speak the strategic language of buyers in our core verticals. </a:t>
            </a:r>
            <a:endParaRPr sz="1150">
              <a:solidFill>
                <a:schemeClr val="dk2"/>
              </a:solidFill>
              <a:latin typeface="Roboto"/>
              <a:ea typeface="Roboto"/>
              <a:cs typeface="Roboto"/>
              <a:sym typeface="Roboto"/>
            </a:endParaRPr>
          </a:p>
          <a:p>
            <a:pPr indent="0" lvl="0" marL="0" rtl="0" algn="ctr">
              <a:spcBef>
                <a:spcPts val="0"/>
              </a:spcBef>
              <a:spcAft>
                <a:spcPts val="0"/>
              </a:spcAft>
              <a:buNone/>
            </a:pPr>
            <a:r>
              <a:t/>
            </a:r>
            <a:endParaRPr sz="700">
              <a:solidFill>
                <a:schemeClr val="dk2"/>
              </a:solidFill>
              <a:latin typeface="Roboto"/>
              <a:ea typeface="Roboto"/>
              <a:cs typeface="Roboto"/>
              <a:sym typeface="Roboto"/>
            </a:endParaRPr>
          </a:p>
          <a:p>
            <a:pPr indent="-292100" lvl="0" marL="457200" rtl="0" algn="l">
              <a:spcBef>
                <a:spcPts val="0"/>
              </a:spcBef>
              <a:spcAft>
                <a:spcPts val="0"/>
              </a:spcAft>
              <a:buClr>
                <a:schemeClr val="dk2"/>
              </a:buClr>
              <a:buSzPts val="1000"/>
              <a:buFont typeface="Roboto"/>
              <a:buChar char="●"/>
            </a:pPr>
            <a:r>
              <a:rPr lang="en" sz="1000">
                <a:solidFill>
                  <a:schemeClr val="dk2"/>
                </a:solidFill>
                <a:latin typeface="Roboto"/>
                <a:ea typeface="Roboto"/>
                <a:cs typeface="Roboto"/>
                <a:sym typeface="Roboto"/>
              </a:rPr>
              <a:t>We move faster, with more client confidence</a:t>
            </a:r>
            <a:endParaRPr sz="1000">
              <a:solidFill>
                <a:schemeClr val="dk2"/>
              </a:solidFill>
              <a:latin typeface="Roboto"/>
              <a:ea typeface="Roboto"/>
              <a:cs typeface="Roboto"/>
              <a:sym typeface="Roboto"/>
            </a:endParaRPr>
          </a:p>
          <a:p>
            <a:pPr indent="-292100" lvl="0" marL="457200" rtl="0" algn="l">
              <a:spcBef>
                <a:spcPts val="0"/>
              </a:spcBef>
              <a:spcAft>
                <a:spcPts val="0"/>
              </a:spcAft>
              <a:buClr>
                <a:schemeClr val="dk2"/>
              </a:buClr>
              <a:buSzPts val="1000"/>
              <a:buFont typeface="Roboto"/>
              <a:buChar char="●"/>
            </a:pPr>
            <a:r>
              <a:rPr lang="en" sz="1000">
                <a:solidFill>
                  <a:schemeClr val="dk2"/>
                </a:solidFill>
                <a:latin typeface="Roboto"/>
                <a:ea typeface="Roboto"/>
                <a:cs typeface="Roboto"/>
                <a:sym typeface="Roboto"/>
              </a:rPr>
              <a:t>Our frameworks enable value delivery from Day 1</a:t>
            </a:r>
            <a:endParaRPr sz="1000">
              <a:solidFill>
                <a:schemeClr val="dk2"/>
              </a:solidFill>
              <a:latin typeface="Roboto"/>
              <a:ea typeface="Roboto"/>
              <a:cs typeface="Roboto"/>
              <a:sym typeface="Roboto"/>
            </a:endParaRPr>
          </a:p>
          <a:p>
            <a:pPr indent="-292100" lvl="0" marL="457200" rtl="0" algn="l">
              <a:spcBef>
                <a:spcPts val="0"/>
              </a:spcBef>
              <a:spcAft>
                <a:spcPts val="0"/>
              </a:spcAft>
              <a:buClr>
                <a:schemeClr val="dk2"/>
              </a:buClr>
              <a:buSzPts val="1000"/>
              <a:buFont typeface="Roboto"/>
              <a:buChar char="●"/>
            </a:pPr>
            <a:r>
              <a:rPr lang="en" sz="1000">
                <a:solidFill>
                  <a:schemeClr val="dk2"/>
                </a:solidFill>
                <a:latin typeface="Roboto"/>
                <a:ea typeface="Roboto"/>
                <a:cs typeface="Roboto"/>
                <a:sym typeface="Roboto"/>
              </a:rPr>
              <a:t>Our immediate credibility starts sales account expansion from Day 1</a:t>
            </a:r>
            <a:endParaRPr sz="1000">
              <a:solidFill>
                <a:schemeClr val="dk2"/>
              </a:solidFill>
              <a:latin typeface="Roboto"/>
              <a:ea typeface="Roboto"/>
              <a:cs typeface="Roboto"/>
              <a:sym typeface="Roboto"/>
            </a:endParaRPr>
          </a:p>
          <a:p>
            <a:pPr indent="-292100" lvl="0" marL="457200" rtl="0" algn="l">
              <a:spcBef>
                <a:spcPts val="0"/>
              </a:spcBef>
              <a:spcAft>
                <a:spcPts val="0"/>
              </a:spcAft>
              <a:buClr>
                <a:schemeClr val="dk2"/>
              </a:buClr>
              <a:buSzPts val="1000"/>
              <a:buFont typeface="Roboto"/>
              <a:buChar char="●"/>
            </a:pPr>
            <a:r>
              <a:rPr lang="en" sz="1000">
                <a:solidFill>
                  <a:schemeClr val="dk2"/>
                </a:solidFill>
                <a:latin typeface="Roboto"/>
                <a:ea typeface="Roboto"/>
                <a:cs typeface="Roboto"/>
                <a:sym typeface="Roboto"/>
              </a:rPr>
              <a:t>Collaborative data-driven goal setting maximizes our reach and face-time with influential buyer executives.</a:t>
            </a:r>
            <a:endParaRPr sz="1000">
              <a:solidFill>
                <a:schemeClr val="dk2"/>
              </a:solidFill>
              <a:latin typeface="Roboto"/>
              <a:ea typeface="Roboto"/>
              <a:cs typeface="Roboto"/>
              <a:sym typeface="Roboto"/>
            </a:endParaRPr>
          </a:p>
        </p:txBody>
      </p:sp>
      <p:sp>
        <p:nvSpPr>
          <p:cNvPr id="197" name="Google Shape;197;p20"/>
          <p:cNvSpPr txBox="1"/>
          <p:nvPr/>
        </p:nvSpPr>
        <p:spPr>
          <a:xfrm>
            <a:off x="6440025" y="2143800"/>
            <a:ext cx="1956600" cy="21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2"/>
                </a:solidFill>
              </a:rPr>
              <a:t>Maniacal </a:t>
            </a:r>
            <a:r>
              <a:rPr b="1" lang="en">
                <a:solidFill>
                  <a:schemeClr val="dk2"/>
                </a:solidFill>
              </a:rPr>
              <a:t>focus</a:t>
            </a:r>
            <a:r>
              <a:rPr b="1" lang="en">
                <a:solidFill>
                  <a:schemeClr val="dk2"/>
                </a:solidFill>
              </a:rPr>
              <a:t> on ROI</a:t>
            </a:r>
            <a:endParaRPr b="1">
              <a:solidFill>
                <a:schemeClr val="dk2"/>
              </a:solidFill>
            </a:endParaRPr>
          </a:p>
          <a:p>
            <a:pPr indent="0" lvl="0" marL="0" rtl="0" algn="ctr">
              <a:spcBef>
                <a:spcPts val="0"/>
              </a:spcBef>
              <a:spcAft>
                <a:spcPts val="0"/>
              </a:spcAft>
              <a:buNone/>
            </a:pPr>
            <a:r>
              <a:rPr lang="en" sz="1100">
                <a:solidFill>
                  <a:schemeClr val="dk2"/>
                </a:solidFill>
                <a:latin typeface="Roboto"/>
                <a:ea typeface="Roboto"/>
                <a:cs typeface="Roboto"/>
                <a:sym typeface="Roboto"/>
              </a:rPr>
              <a:t>We ensure our clients ROI through our ethical dealing and focus on value. </a:t>
            </a:r>
            <a:endParaRPr sz="1100">
              <a:solidFill>
                <a:schemeClr val="dk2"/>
              </a:solidFill>
              <a:latin typeface="Roboto"/>
              <a:ea typeface="Roboto"/>
              <a:cs typeface="Roboto"/>
              <a:sym typeface="Roboto"/>
            </a:endParaRPr>
          </a:p>
          <a:p>
            <a:pPr indent="0" lvl="0" marL="0" rtl="0" algn="ctr">
              <a:spcBef>
                <a:spcPts val="0"/>
              </a:spcBef>
              <a:spcAft>
                <a:spcPts val="0"/>
              </a:spcAft>
              <a:buNone/>
            </a:pPr>
            <a:r>
              <a:t/>
            </a:r>
            <a:endParaRPr sz="1100">
              <a:solidFill>
                <a:schemeClr val="dk2"/>
              </a:solidFill>
              <a:latin typeface="Roboto"/>
              <a:ea typeface="Roboto"/>
              <a:cs typeface="Roboto"/>
              <a:sym typeface="Roboto"/>
            </a:endParaRPr>
          </a:p>
          <a:p>
            <a:pPr indent="0" lvl="0" marL="0" rtl="0" algn="ctr">
              <a:spcBef>
                <a:spcPts val="0"/>
              </a:spcBef>
              <a:spcAft>
                <a:spcPts val="0"/>
              </a:spcAft>
              <a:buNone/>
            </a:pPr>
            <a:r>
              <a:rPr lang="en" sz="1000">
                <a:solidFill>
                  <a:schemeClr val="dk2"/>
                </a:solidFill>
                <a:latin typeface="Roboto"/>
                <a:ea typeface="Roboto"/>
                <a:cs typeface="Roboto"/>
                <a:sym typeface="Roboto"/>
              </a:rPr>
              <a:t>Our exceptional expertise and technical skill coupled with our flexible fractional engagement models enable us to precisely control costs and deliver faster. </a:t>
            </a:r>
            <a:endParaRPr sz="1000">
              <a:solidFill>
                <a:schemeClr val="dk2"/>
              </a:solidFill>
              <a:latin typeface="Roboto"/>
              <a:ea typeface="Roboto"/>
              <a:cs typeface="Roboto"/>
              <a:sym typeface="Roboto"/>
            </a:endParaRPr>
          </a:p>
          <a:p>
            <a:pPr indent="0" lvl="0" marL="0" rtl="0" algn="ctr">
              <a:spcBef>
                <a:spcPts val="0"/>
              </a:spcBef>
              <a:spcAft>
                <a:spcPts val="0"/>
              </a:spcAft>
              <a:buNone/>
            </a:pPr>
            <a:r>
              <a:t/>
            </a:r>
            <a:endParaRPr sz="1000">
              <a:solidFill>
                <a:schemeClr val="dk2"/>
              </a:solidFill>
              <a:latin typeface="Roboto"/>
              <a:ea typeface="Roboto"/>
              <a:cs typeface="Roboto"/>
              <a:sym typeface="Roboto"/>
            </a:endParaRPr>
          </a:p>
          <a:p>
            <a:pPr indent="0" lvl="0" marL="0" rtl="0" algn="ctr">
              <a:spcBef>
                <a:spcPts val="0"/>
              </a:spcBef>
              <a:spcAft>
                <a:spcPts val="0"/>
              </a:spcAft>
              <a:buNone/>
            </a:pPr>
            <a:r>
              <a:rPr lang="en" sz="1000">
                <a:solidFill>
                  <a:schemeClr val="dk2"/>
                </a:solidFill>
                <a:latin typeface="Roboto"/>
                <a:ea typeface="Roboto"/>
                <a:cs typeface="Roboto"/>
                <a:sym typeface="Roboto"/>
              </a:rPr>
              <a:t>We enter every customer relationship intending to be a long-term trusted advisor. </a:t>
            </a:r>
            <a:endParaRPr sz="1000">
              <a:solidFill>
                <a:schemeClr val="dk2"/>
              </a:solidFill>
              <a:latin typeface="Roboto"/>
              <a:ea typeface="Roboto"/>
              <a:cs typeface="Roboto"/>
              <a:sym typeface="Roboto"/>
            </a:endParaRPr>
          </a:p>
          <a:p>
            <a:pPr indent="0" lvl="0" marL="0" rtl="0" algn="l">
              <a:spcBef>
                <a:spcPts val="0"/>
              </a:spcBef>
              <a:spcAft>
                <a:spcPts val="0"/>
              </a:spcAft>
              <a:buNone/>
            </a:pPr>
            <a:r>
              <a:t/>
            </a:r>
            <a:endParaRPr>
              <a:solidFill>
                <a:schemeClr val="dk2"/>
              </a:solidFill>
            </a:endParaRPr>
          </a:p>
        </p:txBody>
      </p:sp>
      <p:pic>
        <p:nvPicPr>
          <p:cNvPr id="198" name="Google Shape;198;p20"/>
          <p:cNvPicPr preferRelativeResize="0"/>
          <p:nvPr/>
        </p:nvPicPr>
        <p:blipFill rotWithShape="1">
          <a:blip r:embed="rId3">
            <a:alphaModFix/>
          </a:blip>
          <a:srcRect b="73737" l="22723" r="24369" t="0"/>
          <a:stretch/>
        </p:blipFill>
        <p:spPr>
          <a:xfrm>
            <a:off x="7509425" y="4700650"/>
            <a:ext cx="1586026" cy="4428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21"/>
          <p:cNvSpPr/>
          <p:nvPr/>
        </p:nvSpPr>
        <p:spPr>
          <a:xfrm>
            <a:off x="221000" y="1673900"/>
            <a:ext cx="3040800" cy="3423000"/>
          </a:xfrm>
          <a:prstGeom prst="roundRect">
            <a:avLst>
              <a:gd fmla="val 16667" name="adj"/>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aphicFrame>
        <p:nvGraphicFramePr>
          <p:cNvPr id="204" name="Google Shape;204;p21"/>
          <p:cNvGraphicFramePr/>
          <p:nvPr/>
        </p:nvGraphicFramePr>
        <p:xfrm>
          <a:off x="409075" y="3359000"/>
          <a:ext cx="3000000" cy="3000000"/>
        </p:xfrm>
        <a:graphic>
          <a:graphicData uri="http://schemas.openxmlformats.org/drawingml/2006/table">
            <a:tbl>
              <a:tblPr>
                <a:noFill/>
                <a:tableStyleId>{A32448C4-0FC2-43E7-A739-A49E10F0673D}</a:tableStyleId>
              </a:tblPr>
              <a:tblGrid>
                <a:gridCol w="1453800"/>
                <a:gridCol w="1398900"/>
              </a:tblGrid>
              <a:tr h="470550">
                <a:tc>
                  <a:txBody>
                    <a:bodyPr/>
                    <a:lstStyle/>
                    <a:p>
                      <a:pPr indent="0" lvl="0" marL="0" rtl="0" algn="r">
                        <a:spcBef>
                          <a:spcPts val="0"/>
                        </a:spcBef>
                        <a:spcAft>
                          <a:spcPts val="0"/>
                        </a:spcAft>
                        <a:buNone/>
                      </a:pPr>
                      <a:r>
                        <a:rPr b="1" lang="en" sz="1000">
                          <a:latin typeface="Roboto"/>
                          <a:ea typeface="Roboto"/>
                          <a:cs typeface="Roboto"/>
                          <a:sym typeface="Roboto"/>
                        </a:rPr>
                        <a:t>Years of Professional Experience</a:t>
                      </a:r>
                      <a:endParaRPr b="1" sz="1000">
                        <a:latin typeface="Roboto"/>
                        <a:ea typeface="Roboto"/>
                        <a:cs typeface="Roboto"/>
                        <a:sym typeface="Roboto"/>
                      </a:endParaRPr>
                    </a:p>
                  </a:txBody>
                  <a:tcPr marT="91425" marB="91425" marR="91425" marL="914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tcPr>
                </a:tc>
                <a:tc>
                  <a:txBody>
                    <a:bodyPr/>
                    <a:lstStyle/>
                    <a:p>
                      <a:pPr indent="0" lvl="0" marL="0" rtl="0" algn="ctr">
                        <a:spcBef>
                          <a:spcPts val="0"/>
                        </a:spcBef>
                        <a:spcAft>
                          <a:spcPts val="0"/>
                        </a:spcAft>
                        <a:buNone/>
                      </a:pPr>
                      <a:r>
                        <a:t/>
                      </a:r>
                      <a:endParaRPr b="1"/>
                    </a:p>
                  </a:txBody>
                  <a:tcPr marT="91425" marB="91425" marR="91425" marL="914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tcPr>
                </a:tc>
              </a:tr>
              <a:tr h="634000">
                <a:tc>
                  <a:txBody>
                    <a:bodyPr/>
                    <a:lstStyle/>
                    <a:p>
                      <a:pPr indent="0" lvl="0" marL="0" rtl="0" algn="r">
                        <a:spcBef>
                          <a:spcPts val="0"/>
                        </a:spcBef>
                        <a:spcAft>
                          <a:spcPts val="0"/>
                        </a:spcAft>
                        <a:buNone/>
                      </a:pPr>
                      <a:r>
                        <a:rPr b="1" lang="en" sz="1000">
                          <a:latin typeface="Roboto"/>
                          <a:ea typeface="Roboto"/>
                          <a:cs typeface="Roboto"/>
                          <a:sym typeface="Roboto"/>
                        </a:rPr>
                        <a:t>Prior Leadership Experience</a:t>
                      </a:r>
                      <a:endParaRPr b="1" sz="1000">
                        <a:latin typeface="Roboto"/>
                        <a:ea typeface="Roboto"/>
                        <a:cs typeface="Roboto"/>
                        <a:sym typeface="Roboto"/>
                      </a:endParaRPr>
                    </a:p>
                  </a:txBody>
                  <a:tcPr marT="91425" marB="91425" marR="91425" marL="914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tcPr>
                </a:tc>
              </a:tr>
              <a:tr h="573500">
                <a:tc>
                  <a:txBody>
                    <a:bodyPr/>
                    <a:lstStyle/>
                    <a:p>
                      <a:pPr indent="0" lvl="0" marL="0" rtl="0" algn="r">
                        <a:spcBef>
                          <a:spcPts val="0"/>
                        </a:spcBef>
                        <a:spcAft>
                          <a:spcPts val="0"/>
                        </a:spcAft>
                        <a:buNone/>
                      </a:pPr>
                      <a:r>
                        <a:rPr b="1" lang="en" sz="1000">
                          <a:latin typeface="Roboto"/>
                          <a:ea typeface="Roboto"/>
                          <a:cs typeface="Roboto"/>
                          <a:sym typeface="Roboto"/>
                        </a:rPr>
                        <a:t>Education </a:t>
                      </a:r>
                      <a:endParaRPr b="1" sz="1000">
                        <a:latin typeface="Roboto"/>
                        <a:ea typeface="Roboto"/>
                        <a:cs typeface="Roboto"/>
                        <a:sym typeface="Roboto"/>
                      </a:endParaRPr>
                    </a:p>
                  </a:txBody>
                  <a:tcPr marT="91425" marB="91425" marR="91425" marL="914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tcPr>
                </a:tc>
                <a:tc>
                  <a:txBody>
                    <a:bodyPr/>
                    <a:lstStyle/>
                    <a:p>
                      <a:pPr indent="0" lvl="0" marL="0" rtl="0" algn="l">
                        <a:spcBef>
                          <a:spcPts val="0"/>
                        </a:spcBef>
                        <a:spcAft>
                          <a:spcPts val="0"/>
                        </a:spcAft>
                        <a:buNone/>
                      </a:pPr>
                      <a:r>
                        <a:t/>
                      </a:r>
                      <a:endParaRPr sz="900">
                        <a:latin typeface="Roboto"/>
                        <a:ea typeface="Roboto"/>
                        <a:cs typeface="Roboto"/>
                        <a:sym typeface="Roboto"/>
                      </a:endParaRPr>
                    </a:p>
                  </a:txBody>
                  <a:tcPr marT="91425" marB="91425" marR="91425" marL="914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tcPr>
                </a:tc>
              </a:tr>
            </a:tbl>
          </a:graphicData>
        </a:graphic>
      </p:graphicFrame>
      <p:sp>
        <p:nvSpPr>
          <p:cNvPr id="205" name="Google Shape;205;p21"/>
          <p:cNvSpPr txBox="1"/>
          <p:nvPr/>
        </p:nvSpPr>
        <p:spPr>
          <a:xfrm>
            <a:off x="595200" y="1618950"/>
            <a:ext cx="2594100" cy="45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2"/>
                </a:solidFill>
                <a:latin typeface="Roboto"/>
                <a:ea typeface="Roboto"/>
                <a:cs typeface="Roboto"/>
                <a:sym typeface="Roboto"/>
              </a:rPr>
              <a:t>"Founder's Name(s)"</a:t>
            </a:r>
            <a:endParaRPr b="1" sz="1800">
              <a:solidFill>
                <a:schemeClr val="dk2"/>
              </a:solidFill>
              <a:latin typeface="Roboto"/>
              <a:ea typeface="Roboto"/>
              <a:cs typeface="Roboto"/>
              <a:sym typeface="Roboto"/>
            </a:endParaRPr>
          </a:p>
          <a:p>
            <a:pPr indent="0" lvl="0" marL="0" rtl="0" algn="l">
              <a:spcBef>
                <a:spcPts val="0"/>
              </a:spcBef>
              <a:spcAft>
                <a:spcPts val="0"/>
              </a:spcAft>
              <a:buNone/>
            </a:pPr>
            <a:r>
              <a:t/>
            </a:r>
            <a:endParaRPr b="1" sz="500">
              <a:solidFill>
                <a:schemeClr val="dk2"/>
              </a:solidFill>
              <a:latin typeface="Roboto"/>
              <a:ea typeface="Roboto"/>
              <a:cs typeface="Roboto"/>
              <a:sym typeface="Roboto"/>
            </a:endParaRPr>
          </a:p>
          <a:p>
            <a:pPr indent="0" lvl="0" marL="0" rtl="0" algn="l">
              <a:spcBef>
                <a:spcPts val="0"/>
              </a:spcBef>
              <a:spcAft>
                <a:spcPts val="0"/>
              </a:spcAft>
              <a:buNone/>
            </a:pPr>
            <a:r>
              <a:t/>
            </a:r>
            <a:endParaRPr b="1" sz="1800">
              <a:solidFill>
                <a:schemeClr val="dk2"/>
              </a:solidFill>
              <a:latin typeface="Roboto"/>
              <a:ea typeface="Roboto"/>
              <a:cs typeface="Roboto"/>
              <a:sym typeface="Roboto"/>
            </a:endParaRPr>
          </a:p>
        </p:txBody>
      </p:sp>
      <p:sp>
        <p:nvSpPr>
          <p:cNvPr id="206" name="Google Shape;206;p21"/>
          <p:cNvSpPr txBox="1"/>
          <p:nvPr>
            <p:ph type="title"/>
          </p:nvPr>
        </p:nvSpPr>
        <p:spPr>
          <a:xfrm>
            <a:off x="1427275" y="64025"/>
            <a:ext cx="6846000" cy="777300"/>
          </a:xfrm>
          <a:prstGeom prst="rect">
            <a:avLst/>
          </a:prstGeom>
          <a:solidFill>
            <a:srgbClr val="38761D"/>
          </a:solidFill>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320">
                <a:solidFill>
                  <a:schemeClr val="lt1"/>
                </a:solidFill>
                <a:latin typeface="Roboto"/>
                <a:ea typeface="Roboto"/>
                <a:cs typeface="Roboto"/>
                <a:sym typeface="Roboto"/>
              </a:rPr>
              <a:t>LEADERSHIP OVERVIEW: </a:t>
            </a:r>
            <a:endParaRPr b="1" sz="2320">
              <a:solidFill>
                <a:schemeClr val="lt1"/>
              </a:solidFill>
              <a:latin typeface="Roboto"/>
              <a:ea typeface="Roboto"/>
              <a:cs typeface="Roboto"/>
              <a:sym typeface="Roboto"/>
            </a:endParaRPr>
          </a:p>
          <a:p>
            <a:pPr indent="0" lvl="0" marL="0" rtl="0" algn="l">
              <a:spcBef>
                <a:spcPts val="0"/>
              </a:spcBef>
              <a:spcAft>
                <a:spcPts val="0"/>
              </a:spcAft>
              <a:buSzPts val="990"/>
              <a:buNone/>
            </a:pPr>
            <a:r>
              <a:rPr b="1" lang="en" sz="2320">
                <a:solidFill>
                  <a:schemeClr val="lt1"/>
                </a:solidFill>
                <a:latin typeface="Roboto"/>
                <a:ea typeface="Roboto"/>
                <a:cs typeface="Roboto"/>
                <a:sym typeface="Roboto"/>
              </a:rPr>
              <a:t>Example: Experienced, diverse, high-caliber</a:t>
            </a:r>
            <a:endParaRPr b="1" sz="2320">
              <a:solidFill>
                <a:schemeClr val="lt1"/>
              </a:solidFill>
              <a:latin typeface="Roboto"/>
              <a:ea typeface="Roboto"/>
              <a:cs typeface="Roboto"/>
              <a:sym typeface="Roboto"/>
            </a:endParaRPr>
          </a:p>
        </p:txBody>
      </p:sp>
      <p:sp>
        <p:nvSpPr>
          <p:cNvPr id="207" name="Google Shape;207;p21"/>
          <p:cNvSpPr txBox="1"/>
          <p:nvPr/>
        </p:nvSpPr>
        <p:spPr>
          <a:xfrm>
            <a:off x="1323475" y="759875"/>
            <a:ext cx="7504500" cy="10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100">
                <a:solidFill>
                  <a:schemeClr val="dk2"/>
                </a:solidFill>
                <a:latin typeface="Roboto"/>
                <a:ea typeface="Roboto"/>
                <a:cs typeface="Roboto"/>
                <a:sym typeface="Roboto"/>
              </a:rPr>
              <a:t>EXAMPLE: </a:t>
            </a:r>
            <a:r>
              <a:rPr lang="en" sz="1100">
                <a:solidFill>
                  <a:schemeClr val="dk2"/>
                </a:solidFill>
                <a:latin typeface="Roboto"/>
                <a:ea typeface="Roboto"/>
                <a:cs typeface="Roboto"/>
                <a:sym typeface="Roboto"/>
              </a:rPr>
              <a:t>COMPANY NAME </a:t>
            </a:r>
            <a:r>
              <a:rPr lang="en" sz="1100">
                <a:solidFill>
                  <a:schemeClr val="dk2"/>
                </a:solidFill>
                <a:latin typeface="Roboto"/>
                <a:ea typeface="Roboto"/>
                <a:cs typeface="Roboto"/>
                <a:sym typeface="Roboto"/>
              </a:rPr>
              <a:t>combines McKinsey consulting expertise, White House Advisory and Eliassen staffing experience with business leadership that has led 12 M&amp;A business exits ($48.6 billion in deal value), 80 technology outsourcing engagements, and held executive roles in utilities and telecommunications, healthcare, financial services, and high tech verticals. Our leaders served in leadership positions at Red Hat, McKinsey, and Eliassen Group for a combined 21 years in software engineering, operations, marketing, sales and sales enablement.  </a:t>
            </a:r>
            <a:r>
              <a:rPr lang="en" sz="1300">
                <a:solidFill>
                  <a:schemeClr val="dk2"/>
                </a:solidFill>
                <a:latin typeface="Roboto"/>
                <a:ea typeface="Roboto"/>
                <a:cs typeface="Roboto"/>
                <a:sym typeface="Roboto"/>
              </a:rPr>
              <a:t> </a:t>
            </a:r>
            <a:endParaRPr sz="1700">
              <a:solidFill>
                <a:schemeClr val="dk2"/>
              </a:solidFill>
            </a:endParaRPr>
          </a:p>
        </p:txBody>
      </p:sp>
      <p:sp>
        <p:nvSpPr>
          <p:cNvPr id="208" name="Google Shape;208;p21"/>
          <p:cNvSpPr txBox="1"/>
          <p:nvPr/>
        </p:nvSpPr>
        <p:spPr>
          <a:xfrm>
            <a:off x="1427275" y="1935575"/>
            <a:ext cx="1702800" cy="115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2"/>
                </a:solidFill>
                <a:latin typeface="Roboto"/>
                <a:ea typeface="Roboto"/>
                <a:cs typeface="Roboto"/>
                <a:sym typeface="Roboto"/>
              </a:rPr>
              <a:t>*</a:t>
            </a:r>
            <a:endParaRPr b="1" sz="900">
              <a:solidFill>
                <a:schemeClr val="dk2"/>
              </a:solidFill>
              <a:latin typeface="Roboto"/>
              <a:ea typeface="Roboto"/>
              <a:cs typeface="Roboto"/>
              <a:sym typeface="Roboto"/>
            </a:endParaRPr>
          </a:p>
        </p:txBody>
      </p:sp>
      <p:sp>
        <p:nvSpPr>
          <p:cNvPr id="209" name="Google Shape;209;p21"/>
          <p:cNvSpPr txBox="1"/>
          <p:nvPr/>
        </p:nvSpPr>
        <p:spPr>
          <a:xfrm>
            <a:off x="504550" y="2124150"/>
            <a:ext cx="1163400" cy="1155600"/>
          </a:xfrm>
          <a:prstGeom prst="rect">
            <a:avLst/>
          </a:prstGeom>
          <a:noFill/>
          <a:ln cap="flat" cmpd="sng" w="9525">
            <a:solidFill>
              <a:srgbClr val="66666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PHOTO</a:t>
            </a:r>
            <a:endParaRPr sz="1800">
              <a:solidFill>
                <a:schemeClr val="dk2"/>
              </a:solidFill>
            </a:endParaRPr>
          </a:p>
        </p:txBody>
      </p:sp>
      <p:sp>
        <p:nvSpPr>
          <p:cNvPr id="210" name="Google Shape;210;p21"/>
          <p:cNvSpPr txBox="1"/>
          <p:nvPr/>
        </p:nvSpPr>
        <p:spPr>
          <a:xfrm>
            <a:off x="1862875" y="2203400"/>
            <a:ext cx="1163400" cy="115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2"/>
                </a:solidFill>
                <a:latin typeface="Roboto"/>
                <a:ea typeface="Roboto"/>
                <a:cs typeface="Roboto"/>
                <a:sym typeface="Roboto"/>
              </a:rPr>
              <a:t>Experience bullet highlights</a:t>
            </a:r>
            <a:endParaRPr sz="1500">
              <a:solidFill>
                <a:schemeClr val="dk2"/>
              </a:solidFill>
              <a:latin typeface="Roboto"/>
              <a:ea typeface="Roboto"/>
              <a:cs typeface="Roboto"/>
              <a:sym typeface="Roboto"/>
            </a:endParaRPr>
          </a:p>
        </p:txBody>
      </p:sp>
      <p:sp>
        <p:nvSpPr>
          <p:cNvPr id="211" name="Google Shape;211;p21"/>
          <p:cNvSpPr txBox="1"/>
          <p:nvPr/>
        </p:nvSpPr>
        <p:spPr>
          <a:xfrm>
            <a:off x="1966675" y="3861900"/>
            <a:ext cx="1163400" cy="777300"/>
          </a:xfrm>
          <a:prstGeom prst="rect">
            <a:avLst/>
          </a:prstGeom>
          <a:noFill/>
          <a:ln cap="flat" cmpd="sng" w="9525">
            <a:solidFill>
              <a:srgbClr val="66666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Company Logos</a:t>
            </a:r>
            <a:endParaRPr sz="1800">
              <a:solidFill>
                <a:schemeClr val="dk2"/>
              </a:solidFill>
            </a:endParaRPr>
          </a:p>
        </p:txBody>
      </p:sp>
      <p:sp>
        <p:nvSpPr>
          <p:cNvPr id="212" name="Google Shape;212;p21"/>
          <p:cNvSpPr/>
          <p:nvPr/>
        </p:nvSpPr>
        <p:spPr>
          <a:xfrm>
            <a:off x="3385775" y="1701375"/>
            <a:ext cx="3040800" cy="3423000"/>
          </a:xfrm>
          <a:prstGeom prst="roundRect">
            <a:avLst>
              <a:gd fmla="val 16667" name="adj"/>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aphicFrame>
        <p:nvGraphicFramePr>
          <p:cNvPr id="213" name="Google Shape;213;p21"/>
          <p:cNvGraphicFramePr/>
          <p:nvPr/>
        </p:nvGraphicFramePr>
        <p:xfrm>
          <a:off x="3573850" y="3386475"/>
          <a:ext cx="3000000" cy="3000000"/>
        </p:xfrm>
        <a:graphic>
          <a:graphicData uri="http://schemas.openxmlformats.org/drawingml/2006/table">
            <a:tbl>
              <a:tblPr>
                <a:noFill/>
                <a:tableStyleId>{A32448C4-0FC2-43E7-A739-A49E10F0673D}</a:tableStyleId>
              </a:tblPr>
              <a:tblGrid>
                <a:gridCol w="1453800"/>
                <a:gridCol w="1398900"/>
              </a:tblGrid>
              <a:tr h="470550">
                <a:tc>
                  <a:txBody>
                    <a:bodyPr/>
                    <a:lstStyle/>
                    <a:p>
                      <a:pPr indent="0" lvl="0" marL="0" rtl="0" algn="r">
                        <a:spcBef>
                          <a:spcPts val="0"/>
                        </a:spcBef>
                        <a:spcAft>
                          <a:spcPts val="0"/>
                        </a:spcAft>
                        <a:buNone/>
                      </a:pPr>
                      <a:r>
                        <a:rPr b="1" lang="en" sz="1000">
                          <a:latin typeface="Roboto"/>
                          <a:ea typeface="Roboto"/>
                          <a:cs typeface="Roboto"/>
                          <a:sym typeface="Roboto"/>
                        </a:rPr>
                        <a:t>Years of Professional Experience</a:t>
                      </a:r>
                      <a:endParaRPr b="1" sz="1000">
                        <a:latin typeface="Roboto"/>
                        <a:ea typeface="Roboto"/>
                        <a:cs typeface="Roboto"/>
                        <a:sym typeface="Roboto"/>
                      </a:endParaRPr>
                    </a:p>
                  </a:txBody>
                  <a:tcPr marT="91425" marB="91425" marR="91425" marL="914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tcPr>
                </a:tc>
                <a:tc>
                  <a:txBody>
                    <a:bodyPr/>
                    <a:lstStyle/>
                    <a:p>
                      <a:pPr indent="0" lvl="0" marL="0" rtl="0" algn="ctr">
                        <a:spcBef>
                          <a:spcPts val="0"/>
                        </a:spcBef>
                        <a:spcAft>
                          <a:spcPts val="0"/>
                        </a:spcAft>
                        <a:buNone/>
                      </a:pPr>
                      <a:r>
                        <a:t/>
                      </a:r>
                      <a:endParaRPr b="1"/>
                    </a:p>
                  </a:txBody>
                  <a:tcPr marT="91425" marB="91425" marR="91425" marL="914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tcPr>
                </a:tc>
              </a:tr>
              <a:tr h="634000">
                <a:tc>
                  <a:txBody>
                    <a:bodyPr/>
                    <a:lstStyle/>
                    <a:p>
                      <a:pPr indent="0" lvl="0" marL="0" rtl="0" algn="r">
                        <a:spcBef>
                          <a:spcPts val="0"/>
                        </a:spcBef>
                        <a:spcAft>
                          <a:spcPts val="0"/>
                        </a:spcAft>
                        <a:buNone/>
                      </a:pPr>
                      <a:r>
                        <a:rPr b="1" lang="en" sz="1000">
                          <a:latin typeface="Roboto"/>
                          <a:ea typeface="Roboto"/>
                          <a:cs typeface="Roboto"/>
                          <a:sym typeface="Roboto"/>
                        </a:rPr>
                        <a:t>Prior Leadership Experience</a:t>
                      </a:r>
                      <a:endParaRPr b="1" sz="1000">
                        <a:latin typeface="Roboto"/>
                        <a:ea typeface="Roboto"/>
                        <a:cs typeface="Roboto"/>
                        <a:sym typeface="Roboto"/>
                      </a:endParaRPr>
                    </a:p>
                  </a:txBody>
                  <a:tcPr marT="91425" marB="91425" marR="91425" marL="914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tcPr>
                </a:tc>
              </a:tr>
              <a:tr h="573500">
                <a:tc>
                  <a:txBody>
                    <a:bodyPr/>
                    <a:lstStyle/>
                    <a:p>
                      <a:pPr indent="0" lvl="0" marL="0" rtl="0" algn="r">
                        <a:spcBef>
                          <a:spcPts val="0"/>
                        </a:spcBef>
                        <a:spcAft>
                          <a:spcPts val="0"/>
                        </a:spcAft>
                        <a:buNone/>
                      </a:pPr>
                      <a:r>
                        <a:rPr b="1" lang="en" sz="1000">
                          <a:latin typeface="Roboto"/>
                          <a:ea typeface="Roboto"/>
                          <a:cs typeface="Roboto"/>
                          <a:sym typeface="Roboto"/>
                        </a:rPr>
                        <a:t>Education </a:t>
                      </a:r>
                      <a:endParaRPr b="1" sz="1000">
                        <a:latin typeface="Roboto"/>
                        <a:ea typeface="Roboto"/>
                        <a:cs typeface="Roboto"/>
                        <a:sym typeface="Roboto"/>
                      </a:endParaRPr>
                    </a:p>
                  </a:txBody>
                  <a:tcPr marT="91425" marB="91425" marR="91425" marL="914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tcPr>
                </a:tc>
                <a:tc>
                  <a:txBody>
                    <a:bodyPr/>
                    <a:lstStyle/>
                    <a:p>
                      <a:pPr indent="0" lvl="0" marL="0" rtl="0" algn="l">
                        <a:spcBef>
                          <a:spcPts val="0"/>
                        </a:spcBef>
                        <a:spcAft>
                          <a:spcPts val="0"/>
                        </a:spcAft>
                        <a:buNone/>
                      </a:pPr>
                      <a:r>
                        <a:t/>
                      </a:r>
                      <a:endParaRPr sz="900">
                        <a:latin typeface="Roboto"/>
                        <a:ea typeface="Roboto"/>
                        <a:cs typeface="Roboto"/>
                        <a:sym typeface="Roboto"/>
                      </a:endParaRPr>
                    </a:p>
                  </a:txBody>
                  <a:tcPr marT="91425" marB="91425" marR="91425" marL="914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tcPr>
                </a:tc>
              </a:tr>
            </a:tbl>
          </a:graphicData>
        </a:graphic>
      </p:graphicFrame>
      <p:sp>
        <p:nvSpPr>
          <p:cNvPr id="214" name="Google Shape;214;p21"/>
          <p:cNvSpPr txBox="1"/>
          <p:nvPr/>
        </p:nvSpPr>
        <p:spPr>
          <a:xfrm>
            <a:off x="3759975" y="1646425"/>
            <a:ext cx="2594100" cy="45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2"/>
                </a:solidFill>
                <a:latin typeface="Roboto"/>
                <a:ea typeface="Roboto"/>
                <a:cs typeface="Roboto"/>
                <a:sym typeface="Roboto"/>
              </a:rPr>
              <a:t>"Founder's Name(s)"</a:t>
            </a:r>
            <a:endParaRPr b="1" sz="1800">
              <a:solidFill>
                <a:schemeClr val="dk2"/>
              </a:solidFill>
              <a:latin typeface="Roboto"/>
              <a:ea typeface="Roboto"/>
              <a:cs typeface="Roboto"/>
              <a:sym typeface="Roboto"/>
            </a:endParaRPr>
          </a:p>
          <a:p>
            <a:pPr indent="0" lvl="0" marL="0" rtl="0" algn="l">
              <a:spcBef>
                <a:spcPts val="0"/>
              </a:spcBef>
              <a:spcAft>
                <a:spcPts val="0"/>
              </a:spcAft>
              <a:buNone/>
            </a:pPr>
            <a:r>
              <a:t/>
            </a:r>
            <a:endParaRPr b="1" sz="500">
              <a:solidFill>
                <a:schemeClr val="dk2"/>
              </a:solidFill>
              <a:latin typeface="Roboto"/>
              <a:ea typeface="Roboto"/>
              <a:cs typeface="Roboto"/>
              <a:sym typeface="Roboto"/>
            </a:endParaRPr>
          </a:p>
          <a:p>
            <a:pPr indent="0" lvl="0" marL="0" rtl="0" algn="l">
              <a:spcBef>
                <a:spcPts val="0"/>
              </a:spcBef>
              <a:spcAft>
                <a:spcPts val="0"/>
              </a:spcAft>
              <a:buNone/>
            </a:pPr>
            <a:r>
              <a:t/>
            </a:r>
            <a:endParaRPr b="1" sz="1800">
              <a:solidFill>
                <a:schemeClr val="dk2"/>
              </a:solidFill>
              <a:latin typeface="Roboto"/>
              <a:ea typeface="Roboto"/>
              <a:cs typeface="Roboto"/>
              <a:sym typeface="Roboto"/>
            </a:endParaRPr>
          </a:p>
        </p:txBody>
      </p:sp>
      <p:sp>
        <p:nvSpPr>
          <p:cNvPr id="215" name="Google Shape;215;p21"/>
          <p:cNvSpPr txBox="1"/>
          <p:nvPr/>
        </p:nvSpPr>
        <p:spPr>
          <a:xfrm>
            <a:off x="4592050" y="1963050"/>
            <a:ext cx="1702800" cy="115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2"/>
                </a:solidFill>
                <a:latin typeface="Roboto"/>
                <a:ea typeface="Roboto"/>
                <a:cs typeface="Roboto"/>
                <a:sym typeface="Roboto"/>
              </a:rPr>
              <a:t>*</a:t>
            </a:r>
            <a:endParaRPr b="1" sz="900">
              <a:solidFill>
                <a:schemeClr val="dk2"/>
              </a:solidFill>
              <a:latin typeface="Roboto"/>
              <a:ea typeface="Roboto"/>
              <a:cs typeface="Roboto"/>
              <a:sym typeface="Roboto"/>
            </a:endParaRPr>
          </a:p>
        </p:txBody>
      </p:sp>
      <p:sp>
        <p:nvSpPr>
          <p:cNvPr id="216" name="Google Shape;216;p21"/>
          <p:cNvSpPr txBox="1"/>
          <p:nvPr/>
        </p:nvSpPr>
        <p:spPr>
          <a:xfrm>
            <a:off x="3669325" y="2151625"/>
            <a:ext cx="1163400" cy="1155600"/>
          </a:xfrm>
          <a:prstGeom prst="rect">
            <a:avLst/>
          </a:prstGeom>
          <a:noFill/>
          <a:ln cap="flat" cmpd="sng" w="9525">
            <a:solidFill>
              <a:srgbClr val="66666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PHOTO</a:t>
            </a:r>
            <a:endParaRPr sz="1800">
              <a:solidFill>
                <a:schemeClr val="dk2"/>
              </a:solidFill>
            </a:endParaRPr>
          </a:p>
        </p:txBody>
      </p:sp>
      <p:sp>
        <p:nvSpPr>
          <p:cNvPr id="217" name="Google Shape;217;p21"/>
          <p:cNvSpPr txBox="1"/>
          <p:nvPr/>
        </p:nvSpPr>
        <p:spPr>
          <a:xfrm>
            <a:off x="5027650" y="2230875"/>
            <a:ext cx="1163400" cy="115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2"/>
                </a:solidFill>
                <a:latin typeface="Roboto"/>
                <a:ea typeface="Roboto"/>
                <a:cs typeface="Roboto"/>
                <a:sym typeface="Roboto"/>
              </a:rPr>
              <a:t>Experience bullet highlights</a:t>
            </a:r>
            <a:endParaRPr sz="1500">
              <a:solidFill>
                <a:schemeClr val="dk2"/>
              </a:solidFill>
              <a:latin typeface="Roboto"/>
              <a:ea typeface="Roboto"/>
              <a:cs typeface="Roboto"/>
              <a:sym typeface="Roboto"/>
            </a:endParaRPr>
          </a:p>
        </p:txBody>
      </p:sp>
      <p:sp>
        <p:nvSpPr>
          <p:cNvPr id="218" name="Google Shape;218;p21"/>
          <p:cNvSpPr txBox="1"/>
          <p:nvPr/>
        </p:nvSpPr>
        <p:spPr>
          <a:xfrm>
            <a:off x="5131450" y="3889375"/>
            <a:ext cx="1163400" cy="777300"/>
          </a:xfrm>
          <a:prstGeom prst="rect">
            <a:avLst/>
          </a:prstGeom>
          <a:noFill/>
          <a:ln cap="flat" cmpd="sng" w="9525">
            <a:solidFill>
              <a:srgbClr val="66666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Company Logos</a:t>
            </a:r>
            <a:endParaRPr sz="1800">
              <a:solidFill>
                <a:schemeClr val="dk2"/>
              </a:solidFill>
            </a:endParaRPr>
          </a:p>
        </p:txBody>
      </p:sp>
      <p:sp>
        <p:nvSpPr>
          <p:cNvPr id="219" name="Google Shape;219;p21"/>
          <p:cNvSpPr/>
          <p:nvPr/>
        </p:nvSpPr>
        <p:spPr>
          <a:xfrm>
            <a:off x="6426575" y="1701375"/>
            <a:ext cx="3040800" cy="3423000"/>
          </a:xfrm>
          <a:prstGeom prst="roundRect">
            <a:avLst>
              <a:gd fmla="val 16667" name="adj"/>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aphicFrame>
        <p:nvGraphicFramePr>
          <p:cNvPr id="220" name="Google Shape;220;p21"/>
          <p:cNvGraphicFramePr/>
          <p:nvPr/>
        </p:nvGraphicFramePr>
        <p:xfrm>
          <a:off x="6614650" y="3386475"/>
          <a:ext cx="3000000" cy="3000000"/>
        </p:xfrm>
        <a:graphic>
          <a:graphicData uri="http://schemas.openxmlformats.org/drawingml/2006/table">
            <a:tbl>
              <a:tblPr>
                <a:noFill/>
                <a:tableStyleId>{A32448C4-0FC2-43E7-A739-A49E10F0673D}</a:tableStyleId>
              </a:tblPr>
              <a:tblGrid>
                <a:gridCol w="1453800"/>
                <a:gridCol w="1398900"/>
              </a:tblGrid>
              <a:tr h="470550">
                <a:tc>
                  <a:txBody>
                    <a:bodyPr/>
                    <a:lstStyle/>
                    <a:p>
                      <a:pPr indent="0" lvl="0" marL="0" rtl="0" algn="r">
                        <a:spcBef>
                          <a:spcPts val="0"/>
                        </a:spcBef>
                        <a:spcAft>
                          <a:spcPts val="0"/>
                        </a:spcAft>
                        <a:buNone/>
                      </a:pPr>
                      <a:r>
                        <a:rPr b="1" lang="en" sz="1000">
                          <a:latin typeface="Roboto"/>
                          <a:ea typeface="Roboto"/>
                          <a:cs typeface="Roboto"/>
                          <a:sym typeface="Roboto"/>
                        </a:rPr>
                        <a:t>Years of Professional Experience</a:t>
                      </a:r>
                      <a:endParaRPr b="1" sz="1000">
                        <a:latin typeface="Roboto"/>
                        <a:ea typeface="Roboto"/>
                        <a:cs typeface="Roboto"/>
                        <a:sym typeface="Roboto"/>
                      </a:endParaRPr>
                    </a:p>
                  </a:txBody>
                  <a:tcPr marT="91425" marB="91425" marR="91425" marL="914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tcPr>
                </a:tc>
                <a:tc>
                  <a:txBody>
                    <a:bodyPr/>
                    <a:lstStyle/>
                    <a:p>
                      <a:pPr indent="0" lvl="0" marL="0" rtl="0" algn="ctr">
                        <a:spcBef>
                          <a:spcPts val="0"/>
                        </a:spcBef>
                        <a:spcAft>
                          <a:spcPts val="0"/>
                        </a:spcAft>
                        <a:buNone/>
                      </a:pPr>
                      <a:r>
                        <a:t/>
                      </a:r>
                      <a:endParaRPr b="1"/>
                    </a:p>
                  </a:txBody>
                  <a:tcPr marT="91425" marB="91425" marR="91425" marL="914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tcPr>
                </a:tc>
              </a:tr>
              <a:tr h="634000">
                <a:tc>
                  <a:txBody>
                    <a:bodyPr/>
                    <a:lstStyle/>
                    <a:p>
                      <a:pPr indent="0" lvl="0" marL="0" rtl="0" algn="r">
                        <a:spcBef>
                          <a:spcPts val="0"/>
                        </a:spcBef>
                        <a:spcAft>
                          <a:spcPts val="0"/>
                        </a:spcAft>
                        <a:buNone/>
                      </a:pPr>
                      <a:r>
                        <a:rPr b="1" lang="en" sz="1000">
                          <a:latin typeface="Roboto"/>
                          <a:ea typeface="Roboto"/>
                          <a:cs typeface="Roboto"/>
                          <a:sym typeface="Roboto"/>
                        </a:rPr>
                        <a:t>Prior Leadership Experience</a:t>
                      </a:r>
                      <a:endParaRPr b="1" sz="1000">
                        <a:latin typeface="Roboto"/>
                        <a:ea typeface="Roboto"/>
                        <a:cs typeface="Roboto"/>
                        <a:sym typeface="Roboto"/>
                      </a:endParaRPr>
                    </a:p>
                  </a:txBody>
                  <a:tcPr marT="91425" marB="91425" marR="91425" marL="914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tcPr>
                </a:tc>
              </a:tr>
              <a:tr h="573500">
                <a:tc>
                  <a:txBody>
                    <a:bodyPr/>
                    <a:lstStyle/>
                    <a:p>
                      <a:pPr indent="0" lvl="0" marL="0" rtl="0" algn="r">
                        <a:spcBef>
                          <a:spcPts val="0"/>
                        </a:spcBef>
                        <a:spcAft>
                          <a:spcPts val="0"/>
                        </a:spcAft>
                        <a:buNone/>
                      </a:pPr>
                      <a:r>
                        <a:rPr b="1" lang="en" sz="1000">
                          <a:latin typeface="Roboto"/>
                          <a:ea typeface="Roboto"/>
                          <a:cs typeface="Roboto"/>
                          <a:sym typeface="Roboto"/>
                        </a:rPr>
                        <a:t>Education </a:t>
                      </a:r>
                      <a:endParaRPr b="1" sz="1000">
                        <a:latin typeface="Roboto"/>
                        <a:ea typeface="Roboto"/>
                        <a:cs typeface="Roboto"/>
                        <a:sym typeface="Roboto"/>
                      </a:endParaRPr>
                    </a:p>
                  </a:txBody>
                  <a:tcPr marT="91425" marB="91425" marR="91425" marL="914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tcPr>
                </a:tc>
                <a:tc>
                  <a:txBody>
                    <a:bodyPr/>
                    <a:lstStyle/>
                    <a:p>
                      <a:pPr indent="0" lvl="0" marL="0" rtl="0" algn="l">
                        <a:spcBef>
                          <a:spcPts val="0"/>
                        </a:spcBef>
                        <a:spcAft>
                          <a:spcPts val="0"/>
                        </a:spcAft>
                        <a:buNone/>
                      </a:pPr>
                      <a:r>
                        <a:t/>
                      </a:r>
                      <a:endParaRPr sz="900">
                        <a:latin typeface="Roboto"/>
                        <a:ea typeface="Roboto"/>
                        <a:cs typeface="Roboto"/>
                        <a:sym typeface="Roboto"/>
                      </a:endParaRPr>
                    </a:p>
                  </a:txBody>
                  <a:tcPr marT="91425" marB="91425" marR="91425" marL="914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tcPr>
                </a:tc>
              </a:tr>
            </a:tbl>
          </a:graphicData>
        </a:graphic>
      </p:graphicFrame>
      <p:sp>
        <p:nvSpPr>
          <p:cNvPr id="221" name="Google Shape;221;p21"/>
          <p:cNvSpPr txBox="1"/>
          <p:nvPr/>
        </p:nvSpPr>
        <p:spPr>
          <a:xfrm>
            <a:off x="6800775" y="1646425"/>
            <a:ext cx="2594100" cy="45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2"/>
                </a:solidFill>
                <a:latin typeface="Roboto"/>
                <a:ea typeface="Roboto"/>
                <a:cs typeface="Roboto"/>
                <a:sym typeface="Roboto"/>
              </a:rPr>
              <a:t>"Founder's Name(s)"</a:t>
            </a:r>
            <a:endParaRPr b="1" sz="1800">
              <a:solidFill>
                <a:schemeClr val="dk2"/>
              </a:solidFill>
              <a:latin typeface="Roboto"/>
              <a:ea typeface="Roboto"/>
              <a:cs typeface="Roboto"/>
              <a:sym typeface="Roboto"/>
            </a:endParaRPr>
          </a:p>
          <a:p>
            <a:pPr indent="0" lvl="0" marL="0" rtl="0" algn="l">
              <a:spcBef>
                <a:spcPts val="0"/>
              </a:spcBef>
              <a:spcAft>
                <a:spcPts val="0"/>
              </a:spcAft>
              <a:buNone/>
            </a:pPr>
            <a:r>
              <a:t/>
            </a:r>
            <a:endParaRPr b="1" sz="500">
              <a:solidFill>
                <a:schemeClr val="dk2"/>
              </a:solidFill>
              <a:latin typeface="Roboto"/>
              <a:ea typeface="Roboto"/>
              <a:cs typeface="Roboto"/>
              <a:sym typeface="Roboto"/>
            </a:endParaRPr>
          </a:p>
          <a:p>
            <a:pPr indent="0" lvl="0" marL="0" rtl="0" algn="l">
              <a:spcBef>
                <a:spcPts val="0"/>
              </a:spcBef>
              <a:spcAft>
                <a:spcPts val="0"/>
              </a:spcAft>
              <a:buNone/>
            </a:pPr>
            <a:r>
              <a:t/>
            </a:r>
            <a:endParaRPr b="1" sz="1800">
              <a:solidFill>
                <a:schemeClr val="dk2"/>
              </a:solidFill>
              <a:latin typeface="Roboto"/>
              <a:ea typeface="Roboto"/>
              <a:cs typeface="Roboto"/>
              <a:sym typeface="Roboto"/>
            </a:endParaRPr>
          </a:p>
        </p:txBody>
      </p:sp>
      <p:sp>
        <p:nvSpPr>
          <p:cNvPr id="222" name="Google Shape;222;p21"/>
          <p:cNvSpPr txBox="1"/>
          <p:nvPr/>
        </p:nvSpPr>
        <p:spPr>
          <a:xfrm>
            <a:off x="7632850" y="1963050"/>
            <a:ext cx="1702800" cy="115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2"/>
                </a:solidFill>
                <a:latin typeface="Roboto"/>
                <a:ea typeface="Roboto"/>
                <a:cs typeface="Roboto"/>
                <a:sym typeface="Roboto"/>
              </a:rPr>
              <a:t>*</a:t>
            </a:r>
            <a:endParaRPr b="1" sz="900">
              <a:solidFill>
                <a:schemeClr val="dk2"/>
              </a:solidFill>
              <a:latin typeface="Roboto"/>
              <a:ea typeface="Roboto"/>
              <a:cs typeface="Roboto"/>
              <a:sym typeface="Roboto"/>
            </a:endParaRPr>
          </a:p>
        </p:txBody>
      </p:sp>
      <p:sp>
        <p:nvSpPr>
          <p:cNvPr id="223" name="Google Shape;223;p21"/>
          <p:cNvSpPr txBox="1"/>
          <p:nvPr/>
        </p:nvSpPr>
        <p:spPr>
          <a:xfrm>
            <a:off x="6710125" y="2151625"/>
            <a:ext cx="1163400" cy="1155600"/>
          </a:xfrm>
          <a:prstGeom prst="rect">
            <a:avLst/>
          </a:prstGeom>
          <a:noFill/>
          <a:ln cap="flat" cmpd="sng" w="9525">
            <a:solidFill>
              <a:srgbClr val="66666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PHOTO</a:t>
            </a:r>
            <a:endParaRPr sz="1800">
              <a:solidFill>
                <a:schemeClr val="dk2"/>
              </a:solidFill>
            </a:endParaRPr>
          </a:p>
        </p:txBody>
      </p:sp>
      <p:sp>
        <p:nvSpPr>
          <p:cNvPr id="224" name="Google Shape;224;p21"/>
          <p:cNvSpPr txBox="1"/>
          <p:nvPr/>
        </p:nvSpPr>
        <p:spPr>
          <a:xfrm>
            <a:off x="8068450" y="2230875"/>
            <a:ext cx="1163400" cy="115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2"/>
                </a:solidFill>
                <a:latin typeface="Roboto"/>
                <a:ea typeface="Roboto"/>
                <a:cs typeface="Roboto"/>
                <a:sym typeface="Roboto"/>
              </a:rPr>
              <a:t>Experience bullet highlights</a:t>
            </a:r>
            <a:endParaRPr sz="1500">
              <a:solidFill>
                <a:schemeClr val="dk2"/>
              </a:solidFill>
              <a:latin typeface="Roboto"/>
              <a:ea typeface="Roboto"/>
              <a:cs typeface="Roboto"/>
              <a:sym typeface="Roboto"/>
            </a:endParaRPr>
          </a:p>
        </p:txBody>
      </p:sp>
      <p:sp>
        <p:nvSpPr>
          <p:cNvPr id="225" name="Google Shape;225;p21"/>
          <p:cNvSpPr txBox="1"/>
          <p:nvPr/>
        </p:nvSpPr>
        <p:spPr>
          <a:xfrm>
            <a:off x="8172250" y="3889375"/>
            <a:ext cx="1163400" cy="777300"/>
          </a:xfrm>
          <a:prstGeom prst="rect">
            <a:avLst/>
          </a:prstGeom>
          <a:noFill/>
          <a:ln cap="flat" cmpd="sng" w="9525">
            <a:solidFill>
              <a:srgbClr val="66666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Company Logos</a:t>
            </a:r>
            <a:endParaRPr sz="1800">
              <a:solidFill>
                <a:schemeClr val="dk2"/>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